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7010400" cy="9296400"/>
  <p:embeddedFontLst>
    <p:embeddedFont>
      <p:font typeface="Playfair Display" panose="020B0604020202020204" charset="0"/>
      <p:regular r:id="rId26"/>
      <p:bold r:id="rId27"/>
      <p:italic r:id="rId28"/>
      <p:boldItalic r:id="rId29"/>
    </p:embeddedFont>
    <p:embeddedFont>
      <p:font typeface="Garamond" panose="02020404030301010803" pitchFamily="18" charset="0"/>
      <p:regular r:id="rId30"/>
      <p:bold r:id="rId31"/>
      <p:italic r:id="rId32"/>
    </p:embeddedFont>
    <p:embeddedFont>
      <p:font typeface="Impact" panose="020B0806030902050204" pitchFamily="34" charset="0"/>
      <p:regular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y9Au1wNOltV9f40CoEAjN8IX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61DE13-3DAD-4B3A-AE2F-FE07106C3D53}">
  <a:tblStyle styleId="{9361DE13-3DAD-4B3A-AE2F-FE07106C3D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84" y="-1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19005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50424ed3f_0_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50424ed3f_0_3: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f50424ed3f_0_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50424ed3f_0_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50424ed3f_0_9: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f50424ed3f_0_9: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5066e7912_0_1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f5066e7912_0_14: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f5066e7912_0_14: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7: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Data can be presented many different ways.  Choose a method that is easily understood by your stakeholders.  You may want to add data slides when speaking to teachers in order to add more detail.  Graphs are easily understood and that may be the best way to display data.  </a:t>
            </a:r>
            <a:endParaRPr/>
          </a:p>
        </p:txBody>
      </p:sp>
      <p:sp>
        <p:nvSpPr>
          <p:cNvPr id="189" name="Google Shape;189;p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4f774e08b_0_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f4f774e08b_0_2: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f4f774e08b_0_2: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7: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grpSp>
        <p:nvGrpSpPr>
          <p:cNvPr id="21" name="Google Shape;21;p21"/>
          <p:cNvGrpSpPr/>
          <p:nvPr/>
        </p:nvGrpSpPr>
        <p:grpSpPr>
          <a:xfrm>
            <a:off x="-16934" y="0"/>
            <a:ext cx="12231160" cy="6856214"/>
            <a:chOff x="-16934" y="0"/>
            <a:chExt cx="12231160" cy="6856214"/>
          </a:xfrm>
        </p:grpSpPr>
        <p:pic>
          <p:nvPicPr>
            <p:cNvPr id="22" name="Google Shape;22;p21"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3" name="Google Shape;23;p21"/>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21"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5" name="Google Shape;25;p21"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6" name="Google Shape;26;p2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8" name="Google Shape;28;p21"/>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21"/>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3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95" name="Google Shape;95;p3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96" name="Google Shape;96;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9"/>
        <p:cNvGrpSpPr/>
        <p:nvPr/>
      </p:nvGrpSpPr>
      <p:grpSpPr>
        <a:xfrm>
          <a:off x="0" y="0"/>
          <a:ext cx="0" cy="0"/>
          <a:chOff x="0" y="0"/>
          <a:chExt cx="0" cy="0"/>
        </a:xfrm>
      </p:grpSpPr>
      <p:sp>
        <p:nvSpPr>
          <p:cNvPr id="100" name="Google Shape;100;p3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102" name="Google Shape;102;p3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03" name="Google Shape;103;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6"/>
        <p:cNvGrpSpPr/>
        <p:nvPr/>
      </p:nvGrpSpPr>
      <p:grpSpPr>
        <a:xfrm>
          <a:off x="0" y="0"/>
          <a:ext cx="0" cy="0"/>
          <a:chOff x="0" y="0"/>
          <a:chExt cx="0" cy="0"/>
        </a:xfrm>
      </p:grpSpPr>
      <p:sp>
        <p:nvSpPr>
          <p:cNvPr id="107" name="Google Shape;107;p3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9" name="Google Shape;109;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12" name="Google Shape;112;p3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sp>
        <p:nvSpPr>
          <p:cNvPr id="114" name="Google Shape;114;p33"/>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3"/>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6" name="Google Shape;116;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9"/>
        <p:cNvGrpSpPr/>
        <p:nvPr/>
      </p:nvGrpSpPr>
      <p:grpSpPr>
        <a:xfrm>
          <a:off x="0" y="0"/>
          <a:ext cx="0" cy="0"/>
          <a:chOff x="0" y="0"/>
          <a:chExt cx="0" cy="0"/>
        </a:xfrm>
      </p:grpSpPr>
      <p:sp>
        <p:nvSpPr>
          <p:cNvPr id="120" name="Google Shape;120;p34"/>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4"/>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2" name="Google Shape;122;p34"/>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3" name="Google Shape;123;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4"/>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7" name="Google Shape;127;p34"/>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8" name="Google Shape;128;p34"/>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9"/>
        <p:cNvGrpSpPr/>
        <p:nvPr/>
      </p:nvGrpSpPr>
      <p:grpSpPr>
        <a:xfrm>
          <a:off x="0" y="0"/>
          <a:ext cx="0" cy="0"/>
          <a:chOff x="0" y="0"/>
          <a:chExt cx="0" cy="0"/>
        </a:xfrm>
      </p:grpSpPr>
      <p:sp>
        <p:nvSpPr>
          <p:cNvPr id="130" name="Google Shape;130;p35"/>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5"/>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2" name="Google Shape;132;p35"/>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3" name="Google Shape;133;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3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3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6"/>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0" name="Google Shape;140;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3" name="Google Shape;143;p3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37"/>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7"/>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7" name="Google Shape;147;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37"/>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cxnSp>
        <p:nvCxnSpPr>
          <p:cNvPr id="33" name="Google Shape;33;p2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4" name="Google Shape;34;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6" name="Google Shape;36;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4" name="Google Shape;44;p2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2" name="Google Shape;52;p25"/>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53" name="Google Shape;53;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2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57" name="Google Shape;57;p25"/>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58" name="Google Shape;58;p25"/>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62" name="Google Shape;62;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26"/>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cxnSp>
        <p:nvCxnSpPr>
          <p:cNvPr id="67" name="Google Shape;67;p2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68" name="Google Shape;68;p2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0" name="Google Shape;70;p27"/>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1" name="Google Shape;71;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77" name="Google Shape;77;p28"/>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8" name="Google Shape;78;p28"/>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79" name="Google Shape;79;p28"/>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80" name="Google Shape;80;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3" name="Google Shape;83;p2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9"/>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87" name="Google Shape;87;p29"/>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8" name="Google Shape;88;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1" name="Google Shape;91;p29"/>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20"/>
          <p:cNvGrpSpPr/>
          <p:nvPr/>
        </p:nvGrpSpPr>
        <p:grpSpPr>
          <a:xfrm>
            <a:off x="-15736" y="0"/>
            <a:ext cx="12229962" cy="6856214"/>
            <a:chOff x="-15736" y="0"/>
            <a:chExt cx="12229962" cy="6856214"/>
          </a:xfrm>
        </p:grpSpPr>
        <p:pic>
          <p:nvPicPr>
            <p:cNvPr id="11" name="Google Shape;11;p20"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12" name="Google Shape;12;p20"/>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0"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4" name="Google Shape;14;p20"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5" name="Google Shape;15;p2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6" name="Google Shape;16;p2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3600"/>
              <a:buFont typeface="Garamond"/>
              <a:buNone/>
            </a:pPr>
            <a:r>
              <a:rPr lang="en-US" sz="3600" b="1"/>
              <a:t>Evaluation of Palm Bay Academy’s Title I Program for FY21</a:t>
            </a:r>
            <a:endParaRPr/>
          </a:p>
        </p:txBody>
      </p:sp>
      <p:sp>
        <p:nvSpPr>
          <p:cNvPr id="157" name="Google Shape;157;p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15"/>
              <a:buNone/>
            </a:pPr>
            <a:r>
              <a:rPr lang="en-US"/>
              <a:t>Presented by:  Michelle Allred Title I Coordinator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f50424ed3f_0_3"/>
          <p:cNvSpPr txBox="1"/>
          <p:nvPr/>
        </p:nvSpPr>
        <p:spPr>
          <a:xfrm>
            <a:off x="1438175" y="918850"/>
            <a:ext cx="90021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a:latin typeface="Garamond"/>
                <a:ea typeface="Garamond"/>
                <a:cs typeface="Garamond"/>
                <a:sym typeface="Garamond"/>
              </a:rPr>
              <a:t>Fourth Grade</a:t>
            </a:r>
            <a:endParaRPr sz="4800">
              <a:latin typeface="Garamond"/>
              <a:ea typeface="Garamond"/>
              <a:cs typeface="Garamond"/>
              <a:sym typeface="Garamond"/>
            </a:endParaRPr>
          </a:p>
        </p:txBody>
      </p:sp>
      <p:graphicFrame>
        <p:nvGraphicFramePr>
          <p:cNvPr id="224" name="Google Shape;224;gf50424ed3f_0_3"/>
          <p:cNvGraphicFramePr/>
          <p:nvPr/>
        </p:nvGraphicFramePr>
        <p:xfrm>
          <a:off x="898275" y="1962088"/>
          <a:ext cx="10395450" cy="3266650"/>
        </p:xfrm>
        <a:graphic>
          <a:graphicData uri="http://schemas.openxmlformats.org/drawingml/2006/table">
            <a:tbl>
              <a:tblPr>
                <a:noFill/>
                <a:tableStyleId>{9361DE13-3DAD-4B3A-AE2F-FE07106C3D53}</a:tableStyleId>
              </a:tblPr>
              <a:tblGrid>
                <a:gridCol w="1732575"/>
                <a:gridCol w="1732575"/>
                <a:gridCol w="1732575"/>
                <a:gridCol w="1732575"/>
                <a:gridCol w="1732575"/>
                <a:gridCol w="1732575"/>
              </a:tblGrid>
              <a:tr h="1193850">
                <a:tc>
                  <a:txBody>
                    <a:bodyPr/>
                    <a:lstStyle/>
                    <a:p>
                      <a:pPr marL="0" lvl="0" indent="0" algn="l"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DORF</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DAZE</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ELA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Reading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Math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r>
              <a:tr h="1036400">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Beginning of the Year</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latin typeface="Playfair Display"/>
                          <a:ea typeface="Playfair Display"/>
                          <a:cs typeface="Playfair Display"/>
                          <a:sym typeface="Playfair Display"/>
                        </a:rPr>
                        <a:t> 109 (Benchmark 121)</a:t>
                      </a:r>
                      <a:endParaRPr>
                        <a:latin typeface="Playfair Display"/>
                        <a:ea typeface="Playfair Display"/>
                        <a:cs typeface="Playfair Display"/>
                        <a:sym typeface="Playfair Display"/>
                      </a:endParaRPr>
                    </a:p>
                  </a:txBody>
                  <a:tcPr marL="95250" marR="95250" marT="95250" marB="95250">
                    <a:lnL w="12650"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12650"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latin typeface="Playfair Display"/>
                          <a:ea typeface="Playfair Display"/>
                          <a:cs typeface="Playfair Display"/>
                          <a:sym typeface="Playfair Display"/>
                        </a:rPr>
                        <a:t>16 (Benchmark 21)</a:t>
                      </a:r>
                      <a:endParaRPr>
                        <a:latin typeface="Playfair Display"/>
                        <a:ea typeface="Playfair Display"/>
                        <a:cs typeface="Playfair Display"/>
                        <a:sym typeface="Playfair Display"/>
                      </a:endParaRPr>
                    </a:p>
                  </a:txBody>
                  <a:tcPr marL="95250" marR="95250" marT="95250" marB="95250">
                    <a:lnL w="12650"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12650"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latin typeface="Playfair Display"/>
                          <a:ea typeface="Playfair Display"/>
                          <a:cs typeface="Playfair Display"/>
                          <a:sym typeface="Playfair Display"/>
                        </a:rPr>
                        <a:t>993</a:t>
                      </a:r>
                      <a:endParaRPr>
                        <a:latin typeface="Playfair Display"/>
                        <a:ea typeface="Playfair Display"/>
                        <a:cs typeface="Playfair Display"/>
                        <a:sym typeface="Playfair Display"/>
                      </a:endParaRPr>
                    </a:p>
                  </a:txBody>
                  <a:tcPr marL="95250" marR="95250" marT="95250" marB="95250">
                    <a:lnL w="12650"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12650"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latin typeface="Playfair Display"/>
                          <a:ea typeface="Playfair Display"/>
                          <a:cs typeface="Playfair Display"/>
                          <a:sym typeface="Playfair Display"/>
                        </a:rPr>
                        <a:t>1038</a:t>
                      </a:r>
                      <a:endParaRPr>
                        <a:latin typeface="Playfair Display"/>
                        <a:ea typeface="Playfair Display"/>
                        <a:cs typeface="Playfair Display"/>
                        <a:sym typeface="Playfair Display"/>
                      </a:endParaRPr>
                    </a:p>
                  </a:txBody>
                  <a:tcPr marL="95250" marR="95250" marT="95250" marB="95250">
                    <a:lnL w="12650"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12650"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latin typeface="Playfair Display"/>
                          <a:ea typeface="Playfair Display"/>
                          <a:cs typeface="Playfair Display"/>
                          <a:sym typeface="Playfair Display"/>
                        </a:rPr>
                        <a:t>935</a:t>
                      </a:r>
                      <a:endParaRPr>
                        <a:latin typeface="Playfair Display"/>
                        <a:ea typeface="Playfair Display"/>
                        <a:cs typeface="Playfair Display"/>
                        <a:sym typeface="Playfair Display"/>
                      </a:endParaRPr>
                    </a:p>
                  </a:txBody>
                  <a:tcPr marL="95250" marR="95250" marT="95250" marB="95250">
                    <a:lnL w="12650"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12650"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r>
              <a:tr h="1036400">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End of the Year</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latin typeface="Playfair Display"/>
                          <a:ea typeface="Playfair Display"/>
                          <a:cs typeface="Playfair Display"/>
                          <a:sym typeface="Playfair Display"/>
                        </a:rPr>
                        <a:t>122 (Benchmark 146)</a:t>
                      </a:r>
                      <a:endParaRPr>
                        <a:latin typeface="Playfair Display"/>
                        <a:ea typeface="Playfair Display"/>
                        <a:cs typeface="Playfair Display"/>
                        <a:sym typeface="Playfair Display"/>
                      </a:endParaRPr>
                    </a:p>
                  </a:txBody>
                  <a:tcPr marL="95250" marR="95250" marT="95250" marB="95250">
                    <a:lnL w="12650"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12650"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latin typeface="Playfair Display"/>
                          <a:ea typeface="Playfair Display"/>
                          <a:cs typeface="Playfair Display"/>
                          <a:sym typeface="Playfair Display"/>
                        </a:rPr>
                        <a:t>29.5 (Benchmark 31)</a:t>
                      </a:r>
                      <a:endParaRPr>
                        <a:latin typeface="Playfair Display"/>
                        <a:ea typeface="Playfair Display"/>
                        <a:cs typeface="Playfair Display"/>
                        <a:sym typeface="Playfair Display"/>
                      </a:endParaRPr>
                    </a:p>
                  </a:txBody>
                  <a:tcPr marL="95250" marR="95250" marT="95250" marB="95250">
                    <a:lnL w="12650"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12650"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latin typeface="Playfair Display"/>
                          <a:ea typeface="Playfair Display"/>
                          <a:cs typeface="Playfair Display"/>
                          <a:sym typeface="Playfair Display"/>
                        </a:rPr>
                        <a:t>1065 (7.25% increase)</a:t>
                      </a:r>
                      <a:endParaRPr>
                        <a:latin typeface="Playfair Display"/>
                        <a:ea typeface="Playfair Display"/>
                        <a:cs typeface="Playfair Display"/>
                        <a:sym typeface="Playfair Display"/>
                      </a:endParaRPr>
                    </a:p>
                  </a:txBody>
                  <a:tcPr marL="95250" marR="95250" marT="95250" marB="95250">
                    <a:lnL w="12650"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12650"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latin typeface="Playfair Display"/>
                          <a:ea typeface="Playfair Display"/>
                          <a:cs typeface="Playfair Display"/>
                          <a:sym typeface="Playfair Display"/>
                        </a:rPr>
                        <a:t>1109 (6.84% increase)</a:t>
                      </a:r>
                      <a:endParaRPr>
                        <a:latin typeface="Playfair Display"/>
                        <a:ea typeface="Playfair Display"/>
                        <a:cs typeface="Playfair Display"/>
                        <a:sym typeface="Playfair Display"/>
                      </a:endParaRPr>
                    </a:p>
                  </a:txBody>
                  <a:tcPr marL="95250" marR="95250" marT="95250" marB="95250">
                    <a:lnL w="12650"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12650"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latin typeface="Playfair Display"/>
                          <a:ea typeface="Playfair Display"/>
                          <a:cs typeface="Playfair Display"/>
                          <a:sym typeface="Playfair Display"/>
                        </a:rPr>
                        <a:t>1004(7.37% increase)</a:t>
                      </a:r>
                      <a:endParaRPr>
                        <a:latin typeface="Playfair Display"/>
                        <a:ea typeface="Playfair Display"/>
                        <a:cs typeface="Playfair Display"/>
                        <a:sym typeface="Playfair Display"/>
                      </a:endParaRPr>
                    </a:p>
                  </a:txBody>
                  <a:tcPr marL="95250" marR="95250" marT="95250" marB="95250">
                    <a:lnL w="12650" cap="flat" cmpd="sng">
                      <a:solidFill>
                        <a:srgbClr val="9E9E9E"/>
                      </a:solidFill>
                      <a:prstDash val="solid"/>
                      <a:round/>
                      <a:headEnd type="none" w="sm" len="sm"/>
                      <a:tailEnd type="none" w="sm" len="sm"/>
                    </a:lnL>
                    <a:lnR w="12650" cap="flat" cmpd="sng">
                      <a:solidFill>
                        <a:srgbClr val="9E9E9E"/>
                      </a:solidFill>
                      <a:prstDash val="solid"/>
                      <a:round/>
                      <a:headEnd type="none" w="sm" len="sm"/>
                      <a:tailEnd type="none" w="sm" len="sm"/>
                    </a:lnR>
                    <a:lnT w="12650" cap="flat" cmpd="sng">
                      <a:solidFill>
                        <a:srgbClr val="9E9E9E"/>
                      </a:solidFill>
                      <a:prstDash val="solid"/>
                      <a:round/>
                      <a:headEnd type="none" w="sm" len="sm"/>
                      <a:tailEnd type="none" w="sm" len="sm"/>
                    </a:lnT>
                    <a:lnB w="12650" cap="flat" cmpd="sng">
                      <a:solidFill>
                        <a:srgbClr val="9E9E9E"/>
                      </a:solidFill>
                      <a:prstDash val="solid"/>
                      <a:round/>
                      <a:headEnd type="none" w="sm" len="sm"/>
                      <a:tailEnd type="none" w="sm" len="sm"/>
                    </a:lnB>
                  </a:tcPr>
                </a:tc>
              </a:tr>
            </a:tbl>
          </a:graphicData>
        </a:graphic>
      </p:graphicFrame>
      <p:pic>
        <p:nvPicPr>
          <p:cNvPr id="225" name="Google Shape;225;gf50424ed3f_0_3"/>
          <p:cNvPicPr preferRelativeResize="0"/>
          <p:nvPr/>
        </p:nvPicPr>
        <p:blipFill>
          <a:blip r:embed="rId3">
            <a:alphaModFix/>
          </a:blip>
          <a:stretch>
            <a:fillRect/>
          </a:stretch>
        </p:blipFill>
        <p:spPr>
          <a:xfrm>
            <a:off x="8602450" y="665825"/>
            <a:ext cx="2130649" cy="1296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f50424ed3f_0_9"/>
          <p:cNvSpPr txBox="1"/>
          <p:nvPr/>
        </p:nvSpPr>
        <p:spPr>
          <a:xfrm>
            <a:off x="1784400" y="985425"/>
            <a:ext cx="8496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a:latin typeface="Garamond"/>
                <a:ea typeface="Garamond"/>
                <a:cs typeface="Garamond"/>
                <a:sym typeface="Garamond"/>
              </a:rPr>
              <a:t>Fifth Grade</a:t>
            </a:r>
            <a:endParaRPr sz="4800">
              <a:latin typeface="Garamond"/>
              <a:ea typeface="Garamond"/>
              <a:cs typeface="Garamond"/>
              <a:sym typeface="Garamond"/>
            </a:endParaRPr>
          </a:p>
        </p:txBody>
      </p:sp>
      <p:graphicFrame>
        <p:nvGraphicFramePr>
          <p:cNvPr id="232" name="Google Shape;232;gf50424ed3f_0_9"/>
          <p:cNvGraphicFramePr/>
          <p:nvPr/>
        </p:nvGraphicFramePr>
        <p:xfrm>
          <a:off x="952500" y="2015363"/>
          <a:ext cx="10287000" cy="3630275"/>
        </p:xfrm>
        <a:graphic>
          <a:graphicData uri="http://schemas.openxmlformats.org/drawingml/2006/table">
            <a:tbl>
              <a:tblPr>
                <a:noFill/>
                <a:tableStyleId>{9361DE13-3DAD-4B3A-AE2F-FE07106C3D53}</a:tableStyleId>
              </a:tblPr>
              <a:tblGrid>
                <a:gridCol w="1285875"/>
                <a:gridCol w="1285875"/>
                <a:gridCol w="1285875"/>
                <a:gridCol w="1285875"/>
                <a:gridCol w="1285875"/>
                <a:gridCol w="1285875"/>
                <a:gridCol w="1285875"/>
                <a:gridCol w="1285875"/>
              </a:tblGrid>
              <a:tr h="1040000">
                <a:tc>
                  <a:txBody>
                    <a:bodyPr/>
                    <a:lstStyle/>
                    <a:p>
                      <a:pPr marL="0" lvl="0" indent="0" algn="ctr" rtl="0">
                        <a:spcBef>
                          <a:spcPts val="0"/>
                        </a:spcBef>
                        <a:spcAft>
                          <a:spcPts val="0"/>
                        </a:spcAft>
                        <a:buNone/>
                      </a:pPr>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DORF</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DAZE</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ELA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Reading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Math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DORF</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DAZE</a:t>
                      </a:r>
                      <a:endParaRPr>
                        <a:latin typeface="Playfair Display"/>
                        <a:ea typeface="Playfair Display"/>
                        <a:cs typeface="Playfair Display"/>
                        <a:sym typeface="Playfair Display"/>
                      </a:endParaRPr>
                    </a:p>
                  </a:txBody>
                  <a:tcPr marL="91425" marR="91425" marT="91425" marB="91425"/>
                </a:tc>
              </a:tr>
              <a:tr h="1443750">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Beginning of the Year</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98</a:t>
                      </a:r>
                      <a:r>
                        <a:rPr lang="en-US">
                          <a:solidFill>
                            <a:schemeClr val="dk1"/>
                          </a:solidFill>
                          <a:latin typeface="Playfair Display"/>
                          <a:ea typeface="Playfair Display"/>
                          <a:cs typeface="Playfair Display"/>
                          <a:sym typeface="Playfair Display"/>
                        </a:rPr>
                        <a:t> (Benchmark 94)</a:t>
                      </a:r>
                      <a:endParaRPr>
                        <a:solidFill>
                          <a:schemeClr val="dk1"/>
                        </a:solidFill>
                        <a:latin typeface="Playfair Display"/>
                        <a:ea typeface="Playfair Display"/>
                        <a:cs typeface="Playfair Display"/>
                        <a:sym typeface="Playfair Display"/>
                      </a:endParaRPr>
                    </a:p>
                    <a:p>
                      <a:pPr marL="0" lvl="0" indent="0" algn="ctr"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21 </a:t>
                      </a:r>
                      <a:r>
                        <a:rPr lang="en-US">
                          <a:solidFill>
                            <a:schemeClr val="dk1"/>
                          </a:solidFill>
                          <a:latin typeface="Playfair Display"/>
                          <a:ea typeface="Playfair Display"/>
                          <a:cs typeface="Playfair Display"/>
                          <a:sym typeface="Playfair Display"/>
                        </a:rPr>
                        <a:t> (Benchmark 21)</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983</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chemeClr val="dk1"/>
                          </a:solidFill>
                          <a:latin typeface="Playfair Display"/>
                          <a:ea typeface="Playfair Display"/>
                          <a:cs typeface="Playfair Display"/>
                          <a:sym typeface="Playfair Display"/>
                        </a:rPr>
                        <a:t>1029</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951</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98</a:t>
                      </a:r>
                      <a:r>
                        <a:rPr lang="en-US">
                          <a:solidFill>
                            <a:schemeClr val="dk1"/>
                          </a:solidFill>
                          <a:latin typeface="Playfair Display"/>
                          <a:ea typeface="Playfair Display"/>
                          <a:cs typeface="Playfair Display"/>
                          <a:sym typeface="Playfair Display"/>
                        </a:rPr>
                        <a:t> (Benchmark 94)</a:t>
                      </a:r>
                      <a:endParaRPr>
                        <a:solidFill>
                          <a:schemeClr val="dk1"/>
                        </a:solidFill>
                        <a:latin typeface="Playfair Display"/>
                        <a:ea typeface="Playfair Display"/>
                        <a:cs typeface="Playfair Display"/>
                        <a:sym typeface="Playfair Display"/>
                      </a:endParaRPr>
                    </a:p>
                    <a:p>
                      <a:pPr marL="0" lvl="0" indent="0" algn="ctr"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21 </a:t>
                      </a:r>
                      <a:r>
                        <a:rPr lang="en-US">
                          <a:solidFill>
                            <a:schemeClr val="dk1"/>
                          </a:solidFill>
                          <a:latin typeface="Playfair Display"/>
                          <a:ea typeface="Playfair Display"/>
                          <a:cs typeface="Playfair Display"/>
                          <a:sym typeface="Playfair Display"/>
                        </a:rPr>
                        <a:t> (Benchmark 21)</a:t>
                      </a:r>
                      <a:endParaRPr>
                        <a:latin typeface="Playfair Display"/>
                        <a:ea typeface="Playfair Display"/>
                        <a:cs typeface="Playfair Display"/>
                        <a:sym typeface="Playfair Display"/>
                      </a:endParaRPr>
                    </a:p>
                  </a:txBody>
                  <a:tcPr marL="91425" marR="91425" marT="91425" marB="91425"/>
                </a:tc>
              </a:tr>
              <a:tr h="1146525">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End of the Year</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135</a:t>
                      </a:r>
                      <a:r>
                        <a:rPr lang="en-US">
                          <a:solidFill>
                            <a:schemeClr val="dk1"/>
                          </a:solidFill>
                          <a:latin typeface="Playfair Display"/>
                          <a:ea typeface="Playfair Display"/>
                          <a:cs typeface="Playfair Display"/>
                          <a:sym typeface="Playfair Display"/>
                        </a:rPr>
                        <a:t> (Benchmark 133)</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24.35 (Benchmark 32)</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1061 </a:t>
                      </a:r>
                      <a:r>
                        <a:rPr lang="en-US">
                          <a:solidFill>
                            <a:schemeClr val="dk1"/>
                          </a:solidFill>
                          <a:latin typeface="Playfair Display"/>
                          <a:ea typeface="Playfair Display"/>
                          <a:cs typeface="Playfair Display"/>
                          <a:sym typeface="Playfair Display"/>
                        </a:rPr>
                        <a:t>(7.93% increase)</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chemeClr val="dk1"/>
                          </a:solidFill>
                          <a:latin typeface="Playfair Display"/>
                          <a:ea typeface="Playfair Display"/>
                          <a:cs typeface="Playfair Display"/>
                          <a:sym typeface="Playfair Display"/>
                        </a:rPr>
                        <a:t>1117 (8.55% increase)</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1026</a:t>
                      </a:r>
                      <a:r>
                        <a:rPr lang="en-US">
                          <a:solidFill>
                            <a:schemeClr val="dk1"/>
                          </a:solidFill>
                          <a:latin typeface="Playfair Display"/>
                          <a:ea typeface="Playfair Display"/>
                          <a:cs typeface="Playfair Display"/>
                          <a:sym typeface="Playfair Display"/>
                        </a:rPr>
                        <a:t>(7.88% increase)</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135</a:t>
                      </a:r>
                      <a:r>
                        <a:rPr lang="en-US">
                          <a:solidFill>
                            <a:schemeClr val="dk1"/>
                          </a:solidFill>
                          <a:latin typeface="Playfair Display"/>
                          <a:ea typeface="Playfair Display"/>
                          <a:cs typeface="Playfair Display"/>
                          <a:sym typeface="Playfair Display"/>
                        </a:rPr>
                        <a:t> (Benchmark 133)</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24.35 (Benchmark 32)</a:t>
                      </a:r>
                      <a:endParaRPr>
                        <a:latin typeface="Playfair Display"/>
                        <a:ea typeface="Playfair Display"/>
                        <a:cs typeface="Playfair Display"/>
                        <a:sym typeface="Playfair Display"/>
                      </a:endParaRPr>
                    </a:p>
                  </a:txBody>
                  <a:tcPr marL="91425" marR="91425" marT="91425" marB="91425"/>
                </a:tc>
              </a:tr>
            </a:tbl>
          </a:graphicData>
        </a:graphic>
      </p:graphicFrame>
      <p:pic>
        <p:nvPicPr>
          <p:cNvPr id="233" name="Google Shape;233;gf50424ed3f_0_9"/>
          <p:cNvPicPr preferRelativeResize="0"/>
          <p:nvPr/>
        </p:nvPicPr>
        <p:blipFill>
          <a:blip r:embed="rId3">
            <a:alphaModFix/>
          </a:blip>
          <a:stretch>
            <a:fillRect/>
          </a:stretch>
        </p:blipFill>
        <p:spPr>
          <a:xfrm>
            <a:off x="9228350" y="466075"/>
            <a:ext cx="1811025" cy="1549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title"/>
          </p:nvPr>
        </p:nvSpPr>
        <p:spPr>
          <a:xfrm>
            <a:off x="1295402" y="982132"/>
            <a:ext cx="9601196" cy="124933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b="1"/>
              <a:t>Supplemental Resources </a:t>
            </a:r>
            <a:br>
              <a:rPr lang="en-US" b="1"/>
            </a:br>
            <a:r>
              <a:rPr lang="en-US" sz="2000"/>
              <a:t>(These are extra items purchased to help students and teachers be more successful in the areas the school identified as weak.  This is in addition to materials provided by the district to all schools.)</a:t>
            </a:r>
            <a:endParaRPr b="1"/>
          </a:p>
        </p:txBody>
      </p:sp>
      <p:sp>
        <p:nvSpPr>
          <p:cNvPr id="240" name="Google Shape;240;p9"/>
          <p:cNvSpPr txBox="1">
            <a:spLocks noGrp="1"/>
          </p:cNvSpPr>
          <p:nvPr>
            <p:ph type="body" idx="1"/>
          </p:nvPr>
        </p:nvSpPr>
        <p:spPr>
          <a:xfrm>
            <a:off x="1295400" y="2441975"/>
            <a:ext cx="9601200" cy="3670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SzPct val="67083"/>
              <a:buNone/>
            </a:pPr>
            <a:r>
              <a:rPr lang="en-US" sz="7200" b="1">
                <a:latin typeface="Playfair Display"/>
                <a:ea typeface="Playfair Display"/>
                <a:cs typeface="Playfair Display"/>
                <a:sym typeface="Playfair Display"/>
              </a:rPr>
              <a:t>Total Funds Spent:  $49,300</a:t>
            </a:r>
            <a:endParaRPr sz="7200">
              <a:latin typeface="Playfair Display"/>
              <a:ea typeface="Playfair Display"/>
              <a:cs typeface="Playfair Display"/>
              <a:sym typeface="Playfair Display"/>
            </a:endParaRPr>
          </a:p>
          <a:p>
            <a:pPr marL="285750" lvl="0" indent="-320306" algn="l" rtl="0">
              <a:spcBef>
                <a:spcPts val="818"/>
              </a:spcBef>
              <a:spcAft>
                <a:spcPts val="0"/>
              </a:spcAft>
              <a:buSzPct val="100000"/>
              <a:buFont typeface="Playfair Display"/>
              <a:buChar char="•"/>
            </a:pPr>
            <a:r>
              <a:rPr lang="en-US" sz="7200">
                <a:latin typeface="Playfair Display"/>
                <a:ea typeface="Playfair Display"/>
                <a:cs typeface="Playfair Display"/>
                <a:sym typeface="Playfair Display"/>
              </a:rPr>
              <a:t>$20,000: Exact Path and Study Island -instruction-online instructional component: Individualized lessons based on each student's diagnostic test. </a:t>
            </a:r>
            <a:r>
              <a:rPr lang="en-US" sz="7200">
                <a:highlight>
                  <a:srgbClr val="FFFF00"/>
                </a:highlight>
                <a:latin typeface="Playfair Display"/>
                <a:ea typeface="Playfair Display"/>
                <a:cs typeface="Playfair Display"/>
                <a:sym typeface="Playfair Display"/>
              </a:rPr>
              <a:t>See Exact path results</a:t>
            </a:r>
            <a:endParaRPr sz="7200">
              <a:latin typeface="Playfair Display"/>
              <a:ea typeface="Playfair Display"/>
              <a:cs typeface="Playfair Display"/>
              <a:sym typeface="Playfair Display"/>
            </a:endParaRPr>
          </a:p>
          <a:p>
            <a:pPr marL="285750" lvl="0" indent="-320306" algn="l" rtl="0">
              <a:spcBef>
                <a:spcPts val="818"/>
              </a:spcBef>
              <a:spcAft>
                <a:spcPts val="0"/>
              </a:spcAft>
              <a:buSzPct val="100000"/>
              <a:buFont typeface="Playfair Display"/>
              <a:buChar char="•"/>
            </a:pPr>
            <a:r>
              <a:rPr lang="en-US" sz="7200">
                <a:latin typeface="Playfair Display"/>
                <a:ea typeface="Playfair Display"/>
                <a:cs typeface="Playfair Display"/>
                <a:sym typeface="Playfair Display"/>
              </a:rPr>
              <a:t>$5,000:  Phonics Workbooks - Phonics workbooks were used to enrich the learning of k-3rd grade students. </a:t>
            </a:r>
            <a:r>
              <a:rPr lang="en-US" sz="7200">
                <a:highlight>
                  <a:srgbClr val="FFFF00"/>
                </a:highlight>
                <a:latin typeface="Playfair Display"/>
                <a:ea typeface="Playfair Display"/>
                <a:cs typeface="Playfair Display"/>
                <a:sym typeface="Playfair Display"/>
              </a:rPr>
              <a:t>See PSI, DAZE and DORF results</a:t>
            </a:r>
            <a:endParaRPr sz="7200">
              <a:highlight>
                <a:srgbClr val="FFFF00"/>
              </a:highlight>
              <a:latin typeface="Playfair Display"/>
              <a:ea typeface="Playfair Display"/>
              <a:cs typeface="Playfair Display"/>
              <a:sym typeface="Playfair Display"/>
            </a:endParaRPr>
          </a:p>
          <a:p>
            <a:pPr marL="285750" lvl="0" indent="-320306" algn="l" rtl="0">
              <a:spcBef>
                <a:spcPts val="818"/>
              </a:spcBef>
              <a:spcAft>
                <a:spcPts val="0"/>
              </a:spcAft>
              <a:buSzPct val="100000"/>
              <a:buFont typeface="Playfair Display"/>
              <a:buChar char="•"/>
            </a:pPr>
            <a:r>
              <a:rPr lang="en-US" sz="7200">
                <a:latin typeface="Playfair Display"/>
                <a:ea typeface="Playfair Display"/>
                <a:cs typeface="Playfair Display"/>
                <a:sym typeface="Playfair Display"/>
              </a:rPr>
              <a:t>$4,000: Measuring Up ELA &amp; Math </a:t>
            </a:r>
            <a:r>
              <a:rPr lang="en-US" sz="7200" i="1">
                <a:solidFill>
                  <a:schemeClr val="dk1"/>
                </a:solidFill>
                <a:highlight>
                  <a:srgbClr val="FFFFFF"/>
                </a:highlight>
                <a:latin typeface="Playfair Display"/>
                <a:ea typeface="Playfair Display"/>
                <a:cs typeface="Playfair Display"/>
                <a:sym typeface="Playfair Display"/>
              </a:rPr>
              <a:t>Measuring Up</a:t>
            </a:r>
            <a:r>
              <a:rPr lang="en-US" sz="7200">
                <a:solidFill>
                  <a:schemeClr val="dk1"/>
                </a:solidFill>
                <a:highlight>
                  <a:srgbClr val="FFFFFF"/>
                </a:highlight>
                <a:latin typeface="Playfair Display"/>
                <a:ea typeface="Playfair Display"/>
                <a:cs typeface="Playfair Display"/>
                <a:sym typeface="Playfair Display"/>
              </a:rPr>
              <a:t> - Employs real-world connections to engage students, presents the most tested standards, and provides scaffolded instruction that supports all learners and, more importantly, builds students’ confidence. </a:t>
            </a:r>
            <a:r>
              <a:rPr lang="en-US" sz="7200">
                <a:highlight>
                  <a:srgbClr val="FFFF00"/>
                </a:highlight>
                <a:latin typeface="Playfair Display"/>
                <a:ea typeface="Playfair Display"/>
                <a:cs typeface="Playfair Display"/>
                <a:sym typeface="Playfair Display"/>
              </a:rPr>
              <a:t>See Exact path results</a:t>
            </a:r>
            <a:endParaRPr sz="7200">
              <a:solidFill>
                <a:schemeClr val="dk1"/>
              </a:solidFill>
              <a:latin typeface="Playfair Display"/>
              <a:ea typeface="Playfair Display"/>
              <a:cs typeface="Playfair Display"/>
              <a:sym typeface="Playfair Display"/>
            </a:endParaRPr>
          </a:p>
          <a:p>
            <a:pPr marL="285750" lvl="0" indent="-320306" algn="l" rtl="0">
              <a:spcBef>
                <a:spcPts val="818"/>
              </a:spcBef>
              <a:spcAft>
                <a:spcPts val="0"/>
              </a:spcAft>
              <a:buSzPct val="100000"/>
              <a:buFont typeface="Playfair Display"/>
              <a:buChar char="•"/>
            </a:pPr>
            <a:r>
              <a:rPr lang="en-US" sz="7200">
                <a:solidFill>
                  <a:schemeClr val="dk1"/>
                </a:solidFill>
                <a:latin typeface="Playfair Display"/>
                <a:ea typeface="Playfair Display"/>
                <a:cs typeface="Playfair Display"/>
                <a:sym typeface="Playfair Display"/>
              </a:rPr>
              <a:t>$2,000: SS Weekly - </a:t>
            </a:r>
            <a:r>
              <a:rPr lang="en-US" sz="7200">
                <a:solidFill>
                  <a:srgbClr val="5F6368"/>
                </a:solidFill>
                <a:highlight>
                  <a:srgbClr val="FFFFFF"/>
                </a:highlight>
                <a:latin typeface="Playfair Display"/>
                <a:ea typeface="Playfair Display"/>
                <a:cs typeface="Playfair Display"/>
                <a:sym typeface="Playfair Display"/>
              </a:rPr>
              <a:t>Studies Weekly</a:t>
            </a:r>
            <a:r>
              <a:rPr lang="en-US" sz="7200">
                <a:solidFill>
                  <a:srgbClr val="4D5156"/>
                </a:solidFill>
                <a:highlight>
                  <a:srgbClr val="FFFFFF"/>
                </a:highlight>
                <a:latin typeface="Playfair Display"/>
                <a:ea typeface="Playfair Display"/>
                <a:cs typeface="Playfair Display"/>
                <a:sym typeface="Playfair Display"/>
              </a:rPr>
              <a:t> is standards-based K-6 core curriculum for </a:t>
            </a:r>
            <a:r>
              <a:rPr lang="en-US" sz="7200">
                <a:solidFill>
                  <a:srgbClr val="5F6368"/>
                </a:solidFill>
                <a:highlight>
                  <a:srgbClr val="FFFFFF"/>
                </a:highlight>
                <a:latin typeface="Playfair Display"/>
                <a:ea typeface="Playfair Display"/>
                <a:cs typeface="Playfair Display"/>
                <a:sym typeface="Playfair Display"/>
              </a:rPr>
              <a:t>Social</a:t>
            </a:r>
            <a:r>
              <a:rPr lang="en-US" sz="7200">
                <a:solidFill>
                  <a:srgbClr val="4D5156"/>
                </a:solidFill>
                <a:highlight>
                  <a:srgbClr val="FFFFFF"/>
                </a:highlight>
                <a:latin typeface="Playfair Display"/>
                <a:ea typeface="Playfair Display"/>
                <a:cs typeface="Playfair Display"/>
                <a:sym typeface="Playfair Display"/>
              </a:rPr>
              <a:t> Studies, Science and </a:t>
            </a:r>
            <a:r>
              <a:rPr lang="en-US" sz="7200">
                <a:solidFill>
                  <a:srgbClr val="5F6368"/>
                </a:solidFill>
                <a:highlight>
                  <a:srgbClr val="FFFFFF"/>
                </a:highlight>
                <a:latin typeface="Playfair Display"/>
                <a:ea typeface="Playfair Display"/>
                <a:cs typeface="Playfair Display"/>
                <a:sym typeface="Playfair Display"/>
              </a:rPr>
              <a:t>Social</a:t>
            </a:r>
            <a:r>
              <a:rPr lang="en-US" sz="7200">
                <a:solidFill>
                  <a:srgbClr val="4D5156"/>
                </a:solidFill>
                <a:highlight>
                  <a:srgbClr val="FFFFFF"/>
                </a:highlight>
                <a:latin typeface="Playfair Display"/>
                <a:ea typeface="Playfair Display"/>
                <a:cs typeface="Playfair Display"/>
                <a:sym typeface="Playfair Display"/>
              </a:rPr>
              <a:t> Emotional Learning in a periodical and online format.</a:t>
            </a:r>
            <a:endParaRPr sz="7200">
              <a:latin typeface="Playfair Display"/>
              <a:ea typeface="Playfair Display"/>
              <a:cs typeface="Playfair Display"/>
              <a:sym typeface="Playfair Display"/>
            </a:endParaRPr>
          </a:p>
          <a:p>
            <a:pPr marL="285750" lvl="0" indent="-320306" algn="l" rtl="0">
              <a:spcBef>
                <a:spcPts val="818"/>
              </a:spcBef>
              <a:spcAft>
                <a:spcPts val="0"/>
              </a:spcAft>
              <a:buSzPct val="100000"/>
              <a:buFont typeface="Playfair Display"/>
              <a:buChar char="•"/>
            </a:pPr>
            <a:r>
              <a:rPr lang="en-US" sz="7200">
                <a:latin typeface="Playfair Display"/>
                <a:ea typeface="Playfair Display"/>
                <a:cs typeface="Playfair Display"/>
                <a:sym typeface="Playfair Display"/>
              </a:rPr>
              <a:t>$17,000:  Sadlier Supplemental Materials for Math and ELA. </a:t>
            </a:r>
            <a:r>
              <a:rPr lang="en-US" sz="7200">
                <a:highlight>
                  <a:srgbClr val="FFFF00"/>
                </a:highlight>
                <a:latin typeface="Playfair Display"/>
                <a:ea typeface="Playfair Display"/>
                <a:cs typeface="Playfair Display"/>
                <a:sym typeface="Playfair Display"/>
              </a:rPr>
              <a:t>See Exact path results</a:t>
            </a:r>
            <a:endParaRPr sz="7200">
              <a:latin typeface="Playfair Display"/>
              <a:ea typeface="Playfair Display"/>
              <a:cs typeface="Playfair Display"/>
              <a:sym typeface="Playfair Display"/>
            </a:endParaRPr>
          </a:p>
          <a:p>
            <a:pPr marL="285750" lvl="0" indent="-320306" algn="l" rtl="0">
              <a:spcBef>
                <a:spcPts val="818"/>
              </a:spcBef>
              <a:spcAft>
                <a:spcPts val="0"/>
              </a:spcAft>
              <a:buSzPct val="100000"/>
              <a:buFont typeface="Playfair Display"/>
              <a:buChar char="•"/>
            </a:pPr>
            <a:r>
              <a:rPr lang="en-US" sz="7200">
                <a:latin typeface="Playfair Display"/>
                <a:ea typeface="Playfair Display"/>
                <a:cs typeface="Playfair Display"/>
                <a:sym typeface="Playfair Display"/>
              </a:rPr>
              <a:t>$500: Charter Tools: Required by the district to help organize and keep accountable</a:t>
            </a:r>
            <a:endParaRPr sz="7200">
              <a:latin typeface="Playfair Display"/>
              <a:ea typeface="Playfair Display"/>
              <a:cs typeface="Playfair Display"/>
              <a:sym typeface="Playfair Display"/>
            </a:endParaRPr>
          </a:p>
          <a:p>
            <a:pPr marL="285750" lvl="0" indent="0" algn="l" rtl="0">
              <a:spcBef>
                <a:spcPts val="818"/>
              </a:spcBef>
              <a:spcAft>
                <a:spcPts val="0"/>
              </a:spcAft>
              <a:buNone/>
            </a:pPr>
            <a:endParaRPr sz="4300">
              <a:latin typeface="Playfair Display"/>
              <a:ea typeface="Playfair Display"/>
              <a:cs typeface="Playfair Display"/>
              <a:sym typeface="Playfair Display"/>
            </a:endParaRPr>
          </a:p>
          <a:p>
            <a:pPr marL="285750" lvl="0" indent="-202501" algn="l" rtl="0">
              <a:spcBef>
                <a:spcPts val="828"/>
              </a:spcBef>
              <a:spcAft>
                <a:spcPts val="0"/>
              </a:spcAft>
              <a:buSzPct val="64186"/>
              <a:buNone/>
            </a:pPr>
            <a:endParaRPr sz="4300">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b="1"/>
              <a:t>Professional Development</a:t>
            </a:r>
            <a:r>
              <a:rPr lang="en-US"/>
              <a:t/>
            </a:r>
            <a:br>
              <a:rPr lang="en-US"/>
            </a:br>
            <a:r>
              <a:rPr lang="en-US" sz="2700"/>
              <a:t>(These dollars are spent to improve teaching skills at the school which in turn should increase student success.)</a:t>
            </a:r>
            <a:endParaRPr/>
          </a:p>
        </p:txBody>
      </p:sp>
      <p:sp>
        <p:nvSpPr>
          <p:cNvPr id="247" name="Google Shape;247;p10"/>
          <p:cNvSpPr txBox="1">
            <a:spLocks noGrp="1"/>
          </p:cNvSpPr>
          <p:nvPr>
            <p:ph type="body" idx="1"/>
          </p:nvPr>
        </p:nvSpPr>
        <p:spPr>
          <a:xfrm>
            <a:off x="1295401" y="2556931"/>
            <a:ext cx="9601196" cy="3634143"/>
          </a:xfrm>
          <a:prstGeom prst="rect">
            <a:avLst/>
          </a:prstGeom>
          <a:noFill/>
          <a:ln>
            <a:noFill/>
          </a:ln>
        </p:spPr>
        <p:txBody>
          <a:bodyPr spcFirstLastPara="1" wrap="square" lIns="91425" tIns="45700" rIns="91425" bIns="45700" anchor="t" anchorCtr="0">
            <a:normAutofit lnSpcReduction="20000"/>
          </a:bodyPr>
          <a:lstStyle/>
          <a:p>
            <a:pPr marL="0" lvl="0" indent="0" algn="l" rtl="0">
              <a:spcBef>
                <a:spcPts val="0"/>
              </a:spcBef>
              <a:spcAft>
                <a:spcPts val="0"/>
              </a:spcAft>
              <a:buSzPts val="5060"/>
              <a:buNone/>
            </a:pPr>
            <a:r>
              <a:rPr lang="en-US" sz="4400" b="1"/>
              <a:t>Total Spent:  $11,500.00</a:t>
            </a:r>
            <a:endParaRPr/>
          </a:p>
          <a:p>
            <a:pPr marL="285750" lvl="0" indent="-364617" algn="l" rtl="0">
              <a:spcBef>
                <a:spcPts val="864"/>
              </a:spcBef>
              <a:spcAft>
                <a:spcPts val="0"/>
              </a:spcAft>
              <a:buSzPts val="2760"/>
              <a:buChar char="•"/>
            </a:pPr>
            <a:r>
              <a:rPr lang="en-US" u="sng"/>
              <a:t>Leader in Me</a:t>
            </a:r>
            <a:r>
              <a:rPr lang="en-US" sz="2400"/>
              <a:t>: $</a:t>
            </a:r>
            <a:r>
              <a:rPr lang="en-US"/>
              <a:t>5,000</a:t>
            </a:r>
            <a:r>
              <a:rPr lang="en-US" sz="2400"/>
              <a:t> </a:t>
            </a:r>
            <a:r>
              <a:rPr lang="en-US"/>
              <a:t> To improve instructional effectiveness and school culture allowing for an increase in learning gains   </a:t>
            </a:r>
            <a:endParaRPr/>
          </a:p>
          <a:p>
            <a:pPr marL="285750" lvl="0" indent="-364617" algn="l" rtl="0">
              <a:spcBef>
                <a:spcPts val="864"/>
              </a:spcBef>
              <a:spcAft>
                <a:spcPts val="0"/>
              </a:spcAft>
              <a:buSzPts val="2760"/>
              <a:buChar char="•"/>
            </a:pPr>
            <a:r>
              <a:rPr lang="en-US" u="sng"/>
              <a:t>Columbia Teacher Training</a:t>
            </a:r>
            <a:r>
              <a:rPr lang="en-US" sz="2400"/>
              <a:t>: $</a:t>
            </a:r>
            <a:r>
              <a:rPr lang="en-US"/>
              <a:t>6,500</a:t>
            </a:r>
            <a:r>
              <a:rPr lang="en-US" sz="2400"/>
              <a:t> </a:t>
            </a:r>
            <a:r>
              <a:rPr lang="en-US"/>
              <a:t>Designed to help teacher increase their skills in differentiation and overall teacher effectiveness. The Leadership team participated in additional professional development designed to help coach teachers effectively.</a:t>
            </a:r>
            <a:endParaRPr/>
          </a:p>
          <a:p>
            <a:pPr marL="285750" lvl="0" indent="-189357" algn="l" rtl="0">
              <a:spcBef>
                <a:spcPts val="864"/>
              </a:spcBef>
              <a:spcAft>
                <a:spcPts val="0"/>
              </a:spcAft>
              <a:buSzPts val="2760"/>
              <a:buNone/>
            </a:pPr>
            <a:endParaRPr sz="2400"/>
          </a:p>
          <a:p>
            <a:pPr marL="0" lvl="0" indent="0" algn="l" rtl="0">
              <a:spcBef>
                <a:spcPts val="864"/>
              </a:spcBef>
              <a:spcAft>
                <a:spcPts val="0"/>
              </a:spcAft>
              <a:buSzPts val="276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600"/>
              <a:buFont typeface="Garamond"/>
              <a:buNone/>
            </a:pPr>
            <a:r>
              <a:rPr lang="en-US" sz="3600" b="1"/>
              <a:t>How does the school decide what to purchase with parent and family engagement funds?</a:t>
            </a:r>
            <a:endParaRPr/>
          </a:p>
        </p:txBody>
      </p:sp>
      <p:sp>
        <p:nvSpPr>
          <p:cNvPr id="254" name="Google Shape;254;p11"/>
          <p:cNvSpPr txBox="1">
            <a:spLocks noGrp="1"/>
          </p:cNvSpPr>
          <p:nvPr>
            <p:ph type="body" idx="1"/>
          </p:nvPr>
        </p:nvSpPr>
        <p:spPr>
          <a:xfrm>
            <a:off x="1295401" y="2556932"/>
            <a:ext cx="9601196" cy="3525086"/>
          </a:xfrm>
          <a:prstGeom prst="rect">
            <a:avLst/>
          </a:prstGeom>
          <a:noFill/>
          <a:ln>
            <a:noFill/>
          </a:ln>
        </p:spPr>
        <p:txBody>
          <a:bodyPr spcFirstLastPara="1" wrap="square" lIns="91425" tIns="45700" rIns="91425" bIns="45700" anchor="t" anchorCtr="0">
            <a:normAutofit fontScale="77500" lnSpcReduction="20000"/>
          </a:bodyPr>
          <a:lstStyle/>
          <a:p>
            <a:pPr marL="285750" lvl="0" indent="-263842" algn="l" rtl="0">
              <a:spcBef>
                <a:spcPts val="0"/>
              </a:spcBef>
              <a:spcAft>
                <a:spcPts val="0"/>
              </a:spcAft>
              <a:buSzPct val="115000"/>
              <a:buChar char="•"/>
            </a:pPr>
            <a:r>
              <a:rPr lang="en-US" sz="2000"/>
              <a:t>The focus is to provide families with adult learning opportunities </a:t>
            </a:r>
            <a:r>
              <a:rPr lang="en-US" sz="2000" b="1"/>
              <a:t>and</a:t>
            </a:r>
            <a:r>
              <a:rPr lang="en-US" sz="2000"/>
              <a:t> materials focused on helping them help their children learn/practice at home.  Funds must link to parent/family needs </a:t>
            </a:r>
            <a:r>
              <a:rPr lang="en-US" sz="2000" b="1"/>
              <a:t>identified through the comprehensive needs assessment process (like this one)</a:t>
            </a:r>
            <a:r>
              <a:rPr lang="en-US" sz="2000"/>
              <a:t>.  This is one of the areas that </a:t>
            </a:r>
            <a:r>
              <a:rPr lang="en-US" sz="2000" b="1">
                <a:solidFill>
                  <a:srgbClr val="FF0000"/>
                </a:solidFill>
              </a:rPr>
              <a:t>parent/family input is so important</a:t>
            </a:r>
            <a:r>
              <a:rPr lang="en-US" sz="2000"/>
              <a:t>. </a:t>
            </a:r>
            <a:endParaRPr/>
          </a:p>
          <a:p>
            <a:pPr marL="285750" lvl="0" indent="-263842" algn="l" rtl="0">
              <a:spcBef>
                <a:spcPts val="970"/>
              </a:spcBef>
              <a:spcAft>
                <a:spcPts val="0"/>
              </a:spcAft>
              <a:buSzPct val="115000"/>
              <a:buChar char="•"/>
            </a:pPr>
            <a:r>
              <a:rPr lang="en-US" sz="2000"/>
              <a:t>Examples of where the school gets their data from:</a:t>
            </a:r>
            <a:endParaRPr/>
          </a:p>
          <a:p>
            <a:pPr marL="742950" lvl="1" indent="-268224" algn="l" rtl="0">
              <a:spcBef>
                <a:spcPts val="896"/>
              </a:spcBef>
              <a:spcAft>
                <a:spcPts val="0"/>
              </a:spcAft>
              <a:buSzPct val="115000"/>
              <a:buChar char="•"/>
            </a:pPr>
            <a:r>
              <a:rPr lang="en-US" sz="1600"/>
              <a:t>BPS District Parent Survey Results</a:t>
            </a:r>
            <a:endParaRPr/>
          </a:p>
          <a:p>
            <a:pPr marL="742950" lvl="1" indent="-268224" algn="l" rtl="0">
              <a:spcBef>
                <a:spcPts val="896"/>
              </a:spcBef>
              <a:spcAft>
                <a:spcPts val="0"/>
              </a:spcAft>
              <a:buSzPct val="115000"/>
              <a:buChar char="•"/>
            </a:pPr>
            <a:r>
              <a:rPr lang="en-US" sz="1600"/>
              <a:t>Exit slips from parent/family events</a:t>
            </a:r>
            <a:endParaRPr/>
          </a:p>
          <a:p>
            <a:pPr marL="742950" lvl="1" indent="-268224" algn="l" rtl="0">
              <a:spcBef>
                <a:spcPts val="896"/>
              </a:spcBef>
              <a:spcAft>
                <a:spcPts val="0"/>
              </a:spcAft>
              <a:buSzPct val="115000"/>
              <a:buChar char="•"/>
            </a:pPr>
            <a:r>
              <a:rPr lang="en-US" sz="1600"/>
              <a:t>Title I survey results</a:t>
            </a:r>
            <a:endParaRPr/>
          </a:p>
          <a:p>
            <a:pPr marL="742950" lvl="1" indent="-268224" algn="l" rtl="0">
              <a:spcBef>
                <a:spcPts val="896"/>
              </a:spcBef>
              <a:spcAft>
                <a:spcPts val="0"/>
              </a:spcAft>
              <a:buSzPct val="115000"/>
              <a:buChar char="•"/>
            </a:pPr>
            <a:r>
              <a:rPr lang="en-US" sz="1600"/>
              <a:t>Input from parents that attended special meetings like this one (other input opportunities include School Advisory Council, Annual Title I meeting, Coffee with the Principal, … )</a:t>
            </a:r>
            <a:endParaRPr/>
          </a:p>
          <a:p>
            <a:pPr marL="742950" lvl="1" indent="-268224" algn="l" rtl="0">
              <a:spcBef>
                <a:spcPts val="896"/>
              </a:spcBef>
              <a:spcAft>
                <a:spcPts val="0"/>
              </a:spcAft>
              <a:buSzPct val="115000"/>
              <a:buChar char="•"/>
            </a:pPr>
            <a:r>
              <a:rPr lang="en-US" sz="1600"/>
              <a:t>The following slides are examples of input from parents that we used to plan this year’s parent/family events.</a:t>
            </a:r>
            <a:endParaRPr/>
          </a:p>
          <a:p>
            <a:pPr marL="742950" lvl="1" indent="-268224" algn="l" rtl="0">
              <a:spcBef>
                <a:spcPts val="896"/>
              </a:spcBef>
              <a:spcAft>
                <a:spcPts val="0"/>
              </a:spcAft>
              <a:buSzPct val="115000"/>
              <a:buChar char="•"/>
            </a:pPr>
            <a:r>
              <a:rPr lang="en-US" sz="1600"/>
              <a:t>If you would like to see a summary of each event’s exit slips, please contact </a:t>
            </a:r>
            <a:r>
              <a:rPr lang="en-US" sz="1600" b="1" u="sng"/>
              <a:t>Michelle Allred</a:t>
            </a:r>
            <a:endParaRPr/>
          </a:p>
          <a:p>
            <a:pPr marL="457200" lvl="1" indent="0" algn="l" rtl="0">
              <a:spcBef>
                <a:spcPts val="896"/>
              </a:spcBef>
              <a:spcAft>
                <a:spcPts val="0"/>
              </a:spcAft>
              <a:buSzPct val="115000"/>
              <a:buNone/>
            </a:pP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2"/>
          <p:cNvSpPr txBox="1">
            <a:spLocks noGrp="1"/>
          </p:cNvSpPr>
          <p:nvPr>
            <p:ph type="title"/>
          </p:nvPr>
        </p:nvSpPr>
        <p:spPr>
          <a:xfrm>
            <a:off x="1207853" y="23310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Parent Survey Data</a:t>
            </a:r>
            <a:endParaRPr/>
          </a:p>
        </p:txBody>
      </p:sp>
      <p:sp>
        <p:nvSpPr>
          <p:cNvPr id="261" name="Google Shape;261;p12"/>
          <p:cNvSpPr txBox="1"/>
          <p:nvPr/>
        </p:nvSpPr>
        <p:spPr>
          <a:xfrm>
            <a:off x="1078625" y="1424875"/>
            <a:ext cx="97878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rgbClr val="333333"/>
                </a:solidFill>
                <a:latin typeface="Playfair Display"/>
                <a:ea typeface="Playfair Display"/>
                <a:cs typeface="Playfair Display"/>
                <a:sym typeface="Playfair Display"/>
              </a:rPr>
              <a:t>Q11: Which of the following informational meetings and activities would you participate in or attend?</a:t>
            </a:r>
            <a:endParaRPr sz="1000" b="1">
              <a:latin typeface="Playfair Display"/>
              <a:ea typeface="Playfair Display"/>
              <a:cs typeface="Playfair Display"/>
              <a:sym typeface="Playfair Display"/>
            </a:endParaRPr>
          </a:p>
        </p:txBody>
      </p:sp>
      <p:pic>
        <p:nvPicPr>
          <p:cNvPr id="262" name="Google Shape;262;p12"/>
          <p:cNvPicPr preferRelativeResize="0"/>
          <p:nvPr/>
        </p:nvPicPr>
        <p:blipFill>
          <a:blip r:embed="rId3">
            <a:alphaModFix/>
          </a:blip>
          <a:stretch>
            <a:fillRect/>
          </a:stretch>
        </p:blipFill>
        <p:spPr>
          <a:xfrm>
            <a:off x="985425" y="2008375"/>
            <a:ext cx="4154750" cy="4170475"/>
          </a:xfrm>
          <a:prstGeom prst="rect">
            <a:avLst/>
          </a:prstGeom>
          <a:noFill/>
          <a:ln>
            <a:noFill/>
          </a:ln>
        </p:spPr>
      </p:pic>
      <p:pic>
        <p:nvPicPr>
          <p:cNvPr id="263" name="Google Shape;263;p12"/>
          <p:cNvPicPr preferRelativeResize="0"/>
          <p:nvPr/>
        </p:nvPicPr>
        <p:blipFill>
          <a:blip r:embed="rId4">
            <a:alphaModFix/>
          </a:blip>
          <a:stretch>
            <a:fillRect/>
          </a:stretch>
        </p:blipFill>
        <p:spPr>
          <a:xfrm>
            <a:off x="6924600" y="1917575"/>
            <a:ext cx="3884450" cy="4261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t>Parent Survey Data</a:t>
            </a:r>
            <a:endParaRPr/>
          </a:p>
          <a:p>
            <a:pPr marL="0" lvl="0" indent="0" algn="ctr" rtl="0">
              <a:spcBef>
                <a:spcPts val="0"/>
              </a:spcBef>
              <a:spcAft>
                <a:spcPts val="0"/>
              </a:spcAft>
              <a:buClr>
                <a:srgbClr val="262626"/>
              </a:buClr>
              <a:buSzPct val="220000"/>
              <a:buFont typeface="Garamond"/>
              <a:buNone/>
            </a:pPr>
            <a:r>
              <a:rPr lang="en-US" sz="2000">
                <a:solidFill>
                  <a:srgbClr val="333333"/>
                </a:solidFill>
                <a:latin typeface="Playfair Display"/>
                <a:ea typeface="Playfair Display"/>
                <a:cs typeface="Playfair Display"/>
                <a:sym typeface="Playfair Display"/>
              </a:rPr>
              <a:t>Q6: Do you feel welcome at your child's school?</a:t>
            </a:r>
            <a:endParaRPr>
              <a:latin typeface="Playfair Display"/>
              <a:ea typeface="Playfair Display"/>
              <a:cs typeface="Playfair Display"/>
              <a:sym typeface="Playfair Display"/>
            </a:endParaRPr>
          </a:p>
        </p:txBody>
      </p:sp>
      <p:pic>
        <p:nvPicPr>
          <p:cNvPr id="270" name="Google Shape;270;p13"/>
          <p:cNvPicPr preferRelativeResize="0"/>
          <p:nvPr/>
        </p:nvPicPr>
        <p:blipFill>
          <a:blip r:embed="rId3">
            <a:alphaModFix/>
          </a:blip>
          <a:stretch>
            <a:fillRect/>
          </a:stretch>
        </p:blipFill>
        <p:spPr>
          <a:xfrm>
            <a:off x="1295400" y="2438400"/>
            <a:ext cx="7040726" cy="3171825"/>
          </a:xfrm>
          <a:prstGeom prst="rect">
            <a:avLst/>
          </a:prstGeom>
          <a:noFill/>
          <a:ln>
            <a:noFill/>
          </a:ln>
        </p:spPr>
      </p:pic>
      <p:pic>
        <p:nvPicPr>
          <p:cNvPr id="271" name="Google Shape;271;p13"/>
          <p:cNvPicPr preferRelativeResize="0"/>
          <p:nvPr/>
        </p:nvPicPr>
        <p:blipFill>
          <a:blip r:embed="rId4">
            <a:alphaModFix/>
          </a:blip>
          <a:stretch>
            <a:fillRect/>
          </a:stretch>
        </p:blipFill>
        <p:spPr>
          <a:xfrm>
            <a:off x="8895425" y="679150"/>
            <a:ext cx="2330399" cy="16645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4"/>
          <p:cNvSpPr txBox="1">
            <a:spLocks noGrp="1"/>
          </p:cNvSpPr>
          <p:nvPr>
            <p:ph type="title"/>
          </p:nvPr>
        </p:nvSpPr>
        <p:spPr>
          <a:xfrm>
            <a:off x="587229" y="1007299"/>
            <a:ext cx="10561740" cy="88861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83333"/>
              <a:buFont typeface="Garamond"/>
              <a:buNone/>
            </a:pPr>
            <a:r>
              <a:rPr lang="en-US" b="1"/>
              <a:t>Parent and Family Engagement </a:t>
            </a:r>
            <a:r>
              <a:rPr lang="en-US"/>
              <a:t/>
            </a:r>
            <a:br>
              <a:rPr lang="en-US"/>
            </a:br>
            <a:endParaRPr sz="2400"/>
          </a:p>
        </p:txBody>
      </p:sp>
      <p:sp>
        <p:nvSpPr>
          <p:cNvPr id="278" name="Google Shape;278;p14"/>
          <p:cNvSpPr txBox="1">
            <a:spLocks noGrp="1"/>
          </p:cNvSpPr>
          <p:nvPr>
            <p:ph type="body" idx="1"/>
          </p:nvPr>
        </p:nvSpPr>
        <p:spPr>
          <a:xfrm>
            <a:off x="1305025" y="2503500"/>
            <a:ext cx="9654600" cy="36888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SzPct val="115000"/>
              <a:buNone/>
            </a:pPr>
            <a:r>
              <a:rPr lang="en-US" sz="3800" b="1"/>
              <a:t>Total Spent:  $4,586.00</a:t>
            </a:r>
            <a:endParaRPr/>
          </a:p>
          <a:p>
            <a:pPr marL="285750" lvl="0" indent="-316103" algn="l" rtl="0">
              <a:spcBef>
                <a:spcPts val="756"/>
              </a:spcBef>
              <a:spcAft>
                <a:spcPts val="0"/>
              </a:spcAft>
              <a:buSzPct val="100000"/>
              <a:buFont typeface="Playfair Display"/>
              <a:buChar char="•"/>
            </a:pPr>
            <a:r>
              <a:rPr lang="en-US" sz="2500" u="sng">
                <a:latin typeface="Playfair Display"/>
                <a:ea typeface="Playfair Display"/>
                <a:cs typeface="Playfair Display"/>
                <a:sym typeface="Playfair Display"/>
              </a:rPr>
              <a:t>Culture and History Night</a:t>
            </a:r>
            <a:r>
              <a:rPr lang="en-US" sz="2500">
                <a:latin typeface="Playfair Display"/>
                <a:ea typeface="Playfair Display"/>
                <a:cs typeface="Playfair Display"/>
                <a:sym typeface="Playfair Display"/>
              </a:rPr>
              <a:t> ($500 spent) -  Classes will present culture and history projects and performances prepared in collaboration with families. Funds will be used for books.  </a:t>
            </a:r>
            <a:r>
              <a:rPr lang="en-US" sz="2500">
                <a:highlight>
                  <a:srgbClr val="00FFFF"/>
                </a:highlight>
                <a:latin typeface="Playfair Display"/>
                <a:ea typeface="Playfair Display"/>
                <a:cs typeface="Playfair Display"/>
                <a:sym typeface="Playfair Display"/>
              </a:rPr>
              <a:t>Event created per parent survey results</a:t>
            </a:r>
            <a:r>
              <a:rPr lang="en-US" sz="2500">
                <a:latin typeface="Playfair Display"/>
                <a:ea typeface="Playfair Display"/>
                <a:cs typeface="Playfair Display"/>
                <a:sym typeface="Playfair Display"/>
              </a:rPr>
              <a:t>.  </a:t>
            </a:r>
            <a:r>
              <a:rPr lang="en-US" sz="2500">
                <a:solidFill>
                  <a:schemeClr val="dk1"/>
                </a:solidFill>
                <a:highlight>
                  <a:srgbClr val="00FF00"/>
                </a:highlight>
                <a:latin typeface="Playfair Display"/>
                <a:ea typeface="Playfair Display"/>
                <a:cs typeface="Playfair Display"/>
                <a:sym typeface="Playfair Display"/>
              </a:rPr>
              <a:t>Majority of families gave positive feedback and felt the activities were easy to understand and would be used at home.</a:t>
            </a:r>
            <a:endParaRPr sz="2500" u="sng">
              <a:solidFill>
                <a:schemeClr val="dk1"/>
              </a:solidFill>
              <a:highlight>
                <a:srgbClr val="00FF00"/>
              </a:highlight>
              <a:latin typeface="Playfair Display"/>
              <a:ea typeface="Playfair Display"/>
              <a:cs typeface="Playfair Display"/>
              <a:sym typeface="Playfair Display"/>
            </a:endParaRPr>
          </a:p>
          <a:p>
            <a:pPr marL="285750" lvl="0" indent="-316103" algn="l" rtl="0">
              <a:spcBef>
                <a:spcPts val="756"/>
              </a:spcBef>
              <a:spcAft>
                <a:spcPts val="0"/>
              </a:spcAft>
              <a:buSzPct val="100000"/>
              <a:buFont typeface="Playfair Display"/>
              <a:buChar char="•"/>
            </a:pPr>
            <a:r>
              <a:rPr lang="en-US" sz="2500" u="sng">
                <a:latin typeface="Playfair Display"/>
                <a:ea typeface="Playfair Display"/>
                <a:cs typeface="Playfair Display"/>
                <a:sym typeface="Playfair Display"/>
              </a:rPr>
              <a:t>Dr. Seuss's Birthday and Kinder Transition Event</a:t>
            </a:r>
            <a:r>
              <a:rPr lang="en-US" sz="2500">
                <a:latin typeface="Playfair Display"/>
                <a:ea typeface="Playfair Display"/>
                <a:cs typeface="Playfair Display"/>
                <a:sym typeface="Playfair Display"/>
              </a:rPr>
              <a:t> ($500 spent) - Virtual - Introduce incoming kinders to elementary school while celebrating Dr. Seuss. Middle School will host representatives from county high schools for Family Information Events. Funds for books, </a:t>
            </a:r>
            <a:r>
              <a:rPr lang="en-US" sz="2500">
                <a:highlight>
                  <a:srgbClr val="00FF00"/>
                </a:highlight>
                <a:latin typeface="Playfair Display"/>
                <a:ea typeface="Playfair Display"/>
                <a:cs typeface="Playfair Display"/>
                <a:sym typeface="Playfair Display"/>
              </a:rPr>
              <a:t>All families in attendance appreciated the explanations and materials to help them work with their child at home. </a:t>
            </a:r>
            <a:endParaRPr sz="2500" u="sng">
              <a:highlight>
                <a:srgbClr val="00FF00"/>
              </a:highlight>
              <a:latin typeface="Playfair Display"/>
              <a:ea typeface="Playfair Display"/>
              <a:cs typeface="Playfair Display"/>
              <a:sym typeface="Playfair Display"/>
            </a:endParaRPr>
          </a:p>
          <a:p>
            <a:pPr marL="285750" lvl="0" indent="-241617" algn="l" rtl="0">
              <a:spcBef>
                <a:spcPts val="756"/>
              </a:spcBef>
              <a:spcAft>
                <a:spcPts val="0"/>
              </a:spcAft>
              <a:buSzPct val="100000"/>
              <a:buChar char="•"/>
            </a:pPr>
            <a:r>
              <a:rPr lang="en-US" sz="2500" u="sng">
                <a:latin typeface="Playfair Display"/>
                <a:ea typeface="Playfair Display"/>
                <a:cs typeface="Playfair Display"/>
                <a:sym typeface="Playfair Display"/>
              </a:rPr>
              <a:t>Readers of the Caribbean </a:t>
            </a:r>
            <a:r>
              <a:rPr lang="en-US" sz="2500">
                <a:latin typeface="Playfair Display"/>
                <a:ea typeface="Playfair Display"/>
                <a:cs typeface="Playfair Display"/>
                <a:sym typeface="Playfair Display"/>
              </a:rPr>
              <a:t>- ($500)Virtual Fun Family night focused on teaching the importance of reading and ELA activities at home. Students will receive books </a:t>
            </a:r>
            <a:r>
              <a:rPr lang="en-US" sz="2500">
                <a:highlight>
                  <a:srgbClr val="00FFFF"/>
                </a:highlight>
                <a:latin typeface="Playfair Display"/>
                <a:ea typeface="Playfair Display"/>
                <a:cs typeface="Playfair Display"/>
                <a:sym typeface="Playfair Display"/>
              </a:rPr>
              <a:t>Event brought back due to parent and student request! </a:t>
            </a:r>
            <a:r>
              <a:rPr lang="en-US" sz="2500">
                <a:highlight>
                  <a:srgbClr val="00FF00"/>
                </a:highlight>
                <a:latin typeface="Playfair Display"/>
                <a:ea typeface="Playfair Display"/>
                <a:cs typeface="Playfair Display"/>
                <a:sym typeface="Playfair Display"/>
              </a:rPr>
              <a:t>This is a family favorite and our families gave  overwhelmingly positive feedback!</a:t>
            </a:r>
            <a:endParaRPr sz="2500">
              <a:highlight>
                <a:srgbClr val="00FF00"/>
              </a:highlight>
              <a:latin typeface="Playfair Display"/>
              <a:ea typeface="Playfair Display"/>
              <a:cs typeface="Playfair Display"/>
              <a:sym typeface="Playfair Display"/>
            </a:endParaRPr>
          </a:p>
          <a:p>
            <a:pPr marL="285750" lvl="0" indent="-241617" algn="l" rtl="0">
              <a:spcBef>
                <a:spcPts val="756"/>
              </a:spcBef>
              <a:spcAft>
                <a:spcPts val="0"/>
              </a:spcAft>
              <a:buSzPct val="100000"/>
              <a:buFont typeface="Playfair Display"/>
              <a:buChar char="•"/>
            </a:pPr>
            <a:r>
              <a:rPr lang="en-US" sz="2500" u="sng">
                <a:latin typeface="Playfair Display"/>
                <a:ea typeface="Playfair Display"/>
                <a:cs typeface="Playfair Display"/>
                <a:sym typeface="Playfair Display"/>
              </a:rPr>
              <a:t>Title 1 Annual Meeting </a:t>
            </a:r>
            <a:r>
              <a:rPr lang="en-US" sz="2500">
                <a:latin typeface="Playfair Display"/>
                <a:ea typeface="Playfair Display"/>
                <a:cs typeface="Playfair Display"/>
                <a:sym typeface="Playfair Display"/>
              </a:rPr>
              <a:t>- ($150 spent) Virtual - Introduce families to all aspects of Title 1, solicit parent input for all plans, work on the PFEP, present and discuss the Title 1 budget, work on Compact, talk about all resources available for family support through PBA Title 1 funds. Funds for Leader In Me books for parents. </a:t>
            </a:r>
            <a:endParaRPr sz="2500">
              <a:latin typeface="Playfair Display"/>
              <a:ea typeface="Playfair Display"/>
              <a:cs typeface="Playfair Display"/>
              <a:sym typeface="Playfair Display"/>
            </a:endParaRPr>
          </a:p>
          <a:p>
            <a:pPr marL="285750" lvl="0" indent="0" algn="l" rtl="0">
              <a:spcBef>
                <a:spcPts val="756"/>
              </a:spcBef>
              <a:spcAft>
                <a:spcPts val="0"/>
              </a:spcAft>
              <a:buNone/>
            </a:pPr>
            <a:endParaRPr/>
          </a:p>
          <a:p>
            <a:pPr marL="0" lvl="0" indent="0" algn="l" rtl="0">
              <a:spcBef>
                <a:spcPts val="827"/>
              </a:spcBef>
              <a:spcAft>
                <a:spcPts val="0"/>
              </a:spcAft>
              <a:buSzPct val="167708"/>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f5066e7912_0_14"/>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Parent and Family Engagement </a:t>
            </a:r>
            <a:endParaRPr/>
          </a:p>
        </p:txBody>
      </p:sp>
      <p:sp>
        <p:nvSpPr>
          <p:cNvPr id="285" name="Google Shape;285;gf5066e7912_0_14"/>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rmAutofit/>
          </a:bodyPr>
          <a:lstStyle/>
          <a:p>
            <a:pPr marL="285750" lvl="0" indent="-243205" algn="l" rtl="0">
              <a:spcBef>
                <a:spcPts val="756"/>
              </a:spcBef>
              <a:spcAft>
                <a:spcPts val="0"/>
              </a:spcAft>
              <a:buSzPts val="1400"/>
              <a:buFont typeface="Playfair Display"/>
              <a:buChar char="•"/>
            </a:pPr>
            <a:r>
              <a:rPr lang="en-US" sz="1400" u="sng">
                <a:latin typeface="Playfair Display"/>
                <a:ea typeface="Playfair Display"/>
                <a:cs typeface="Playfair Display"/>
                <a:sym typeface="Playfair Display"/>
              </a:rPr>
              <a:t>Winter Slumberland</a:t>
            </a:r>
            <a:r>
              <a:rPr lang="en-US" sz="1400">
                <a:latin typeface="Playfair Display"/>
                <a:ea typeface="Playfair Display"/>
                <a:cs typeface="Playfair Display"/>
                <a:sym typeface="Playfair Display"/>
              </a:rPr>
              <a:t> -($500 spent)  Read Aloud Night for Families to explore all of the methods and benefits of adults sharing reading time with children. Funds for take-home books. </a:t>
            </a:r>
            <a:r>
              <a:rPr lang="en-US" sz="1400">
                <a:highlight>
                  <a:srgbClr val="00FFFF"/>
                </a:highlight>
                <a:latin typeface="Playfair Display"/>
                <a:ea typeface="Playfair Display"/>
                <a:cs typeface="Playfair Display"/>
                <a:sym typeface="Playfair Display"/>
              </a:rPr>
              <a:t>Although this is a beloved event, parent feedback and lack of participation indicated that it might be time to look for something new in the coming year.</a:t>
            </a:r>
            <a:endParaRPr sz="1400">
              <a:highlight>
                <a:srgbClr val="00FFFF"/>
              </a:highlight>
              <a:latin typeface="Playfair Display"/>
              <a:ea typeface="Playfair Display"/>
              <a:cs typeface="Playfair Display"/>
              <a:sym typeface="Playfair Display"/>
            </a:endParaRPr>
          </a:p>
          <a:p>
            <a:pPr marL="285750" lvl="0" indent="-243205" algn="l" rtl="0">
              <a:spcBef>
                <a:spcPts val="756"/>
              </a:spcBef>
              <a:spcAft>
                <a:spcPts val="0"/>
              </a:spcAft>
              <a:buSzPts val="1400"/>
              <a:buFont typeface="Playfair Display"/>
              <a:buChar char="•"/>
            </a:pPr>
            <a:r>
              <a:rPr lang="en-US" sz="1400" u="sng">
                <a:latin typeface="Playfair Display"/>
                <a:ea typeface="Playfair Display"/>
                <a:cs typeface="Playfair Display"/>
                <a:sym typeface="Playfair Display"/>
              </a:rPr>
              <a:t>Turkey Trot  Math Night -</a:t>
            </a:r>
            <a:r>
              <a:rPr lang="en-US" sz="1400">
                <a:latin typeface="Playfair Display"/>
                <a:ea typeface="Playfair Display"/>
                <a:cs typeface="Playfair Display"/>
                <a:sym typeface="Playfair Display"/>
              </a:rPr>
              <a:t> ($500 spent) Virtual stations of Common Core math games to educate families on fun ways to practice necessary math skills at home with their children. Funds for take-home math games and materials. </a:t>
            </a:r>
            <a:r>
              <a:rPr lang="en-US" sz="1400">
                <a:highlight>
                  <a:srgbClr val="00FF00"/>
                </a:highlight>
                <a:latin typeface="Playfair Display"/>
                <a:ea typeface="Playfair Display"/>
                <a:cs typeface="Playfair Display"/>
                <a:sym typeface="Playfair Display"/>
              </a:rPr>
              <a:t>Families really appreciate receiving the math manipulatives and flashcards - feedback was positive. </a:t>
            </a:r>
            <a:endParaRPr sz="1400">
              <a:highlight>
                <a:srgbClr val="00FF00"/>
              </a:highlight>
              <a:latin typeface="Playfair Display"/>
              <a:ea typeface="Playfair Display"/>
              <a:cs typeface="Playfair Display"/>
              <a:sym typeface="Playfair Display"/>
            </a:endParaRPr>
          </a:p>
          <a:p>
            <a:pPr marL="285750" lvl="0" indent="-243205" algn="l" rtl="0">
              <a:spcBef>
                <a:spcPts val="756"/>
              </a:spcBef>
              <a:spcAft>
                <a:spcPts val="0"/>
              </a:spcAft>
              <a:buSzPts val="1400"/>
              <a:buFont typeface="Playfair Display"/>
              <a:buChar char="•"/>
            </a:pPr>
            <a:r>
              <a:rPr lang="en-US" sz="1400" u="sng">
                <a:latin typeface="Playfair Display"/>
                <a:ea typeface="Playfair Display"/>
                <a:cs typeface="Playfair Display"/>
                <a:sym typeface="Playfair Display"/>
              </a:rPr>
              <a:t>Family STEAM Night</a:t>
            </a:r>
            <a:r>
              <a:rPr lang="en-US" sz="1400">
                <a:latin typeface="Playfair Display"/>
                <a:ea typeface="Playfair Display"/>
                <a:cs typeface="Playfair Display"/>
                <a:sym typeface="Playfair Display"/>
              </a:rPr>
              <a:t> - ($1000 spent)  Virtual with the Orlando Science Center- Families will learn and practice various STEAM activities and receive home directions and materials for STEAM projects.. Funds for demonstration and take-home STEAM projects.  </a:t>
            </a:r>
            <a:r>
              <a:rPr lang="en-US" sz="1400">
                <a:highlight>
                  <a:srgbClr val="00FFFF"/>
                </a:highlight>
                <a:latin typeface="Playfair Display"/>
                <a:ea typeface="Playfair Display"/>
                <a:cs typeface="Playfair Display"/>
                <a:sym typeface="Playfair Display"/>
              </a:rPr>
              <a:t>We love having the Science Center come out and this is one of our most popular events.  Unfortunately, Title one funds will no longer pay forso we are creating a new event called “Star Party!” </a:t>
            </a:r>
            <a:endParaRPr sz="1400">
              <a:highlight>
                <a:srgbClr val="00FFFF"/>
              </a:highlight>
              <a:latin typeface="Playfair Display"/>
              <a:ea typeface="Playfair Display"/>
              <a:cs typeface="Playfair Display"/>
              <a:sym typeface="Playfair Display"/>
            </a:endParaRPr>
          </a:p>
          <a:p>
            <a:pPr marL="0" lvl="0" indent="0" algn="l" rtl="0">
              <a:spcBef>
                <a:spcPts val="756"/>
              </a:spcBef>
              <a:spcAft>
                <a:spcPts val="0"/>
              </a:spcAft>
              <a:buNone/>
            </a:pPr>
            <a:endParaRPr sz="1200">
              <a:latin typeface="Playfair Display"/>
              <a:ea typeface="Playfair Display"/>
              <a:cs typeface="Playfair Display"/>
              <a:sym typeface="Playfair Display"/>
            </a:endParaRPr>
          </a:p>
          <a:p>
            <a:pPr marL="0" lvl="0" indent="0" algn="l" rtl="0">
              <a:spcBef>
                <a:spcPts val="827"/>
              </a:spcBef>
              <a:spcAft>
                <a:spcPts val="0"/>
              </a:spcAft>
              <a:buNone/>
            </a:pP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Parent and Family Engagement </a:t>
            </a:r>
            <a:endParaRPr/>
          </a:p>
        </p:txBody>
      </p:sp>
      <p:sp>
        <p:nvSpPr>
          <p:cNvPr id="292" name="Google Shape;292;p15"/>
          <p:cNvSpPr txBox="1"/>
          <p:nvPr/>
        </p:nvSpPr>
        <p:spPr>
          <a:xfrm>
            <a:off x="998750" y="2516825"/>
            <a:ext cx="10413600" cy="3444600"/>
          </a:xfrm>
          <a:prstGeom prst="rect">
            <a:avLst/>
          </a:prstGeom>
          <a:noFill/>
          <a:ln>
            <a:noFill/>
          </a:ln>
        </p:spPr>
        <p:txBody>
          <a:bodyPr spcFirstLastPara="1" wrap="square" lIns="91425" tIns="91425" rIns="91425" bIns="91425" anchor="t" anchorCtr="0">
            <a:spAutoFit/>
          </a:bodyPr>
          <a:lstStyle/>
          <a:p>
            <a:pPr marL="285750" lvl="0" indent="-243205" algn="l" rtl="0">
              <a:spcBef>
                <a:spcPts val="756"/>
              </a:spcBef>
              <a:spcAft>
                <a:spcPts val="0"/>
              </a:spcAft>
              <a:buClr>
                <a:schemeClr val="accent1"/>
              </a:buClr>
              <a:buSzPts val="1400"/>
              <a:buChar char="•"/>
            </a:pPr>
            <a:r>
              <a:rPr lang="en-US" u="sng">
                <a:solidFill>
                  <a:srgbClr val="262626"/>
                </a:solidFill>
                <a:latin typeface="Playfair Display"/>
                <a:ea typeface="Playfair Display"/>
                <a:cs typeface="Playfair Display"/>
                <a:sym typeface="Playfair Display"/>
              </a:rPr>
              <a:t>Dr. Seuss's Birthday and Kinder Transition Event</a:t>
            </a:r>
            <a:r>
              <a:rPr lang="en-US">
                <a:solidFill>
                  <a:srgbClr val="262626"/>
                </a:solidFill>
                <a:latin typeface="Playfair Display"/>
                <a:ea typeface="Playfair Display"/>
                <a:cs typeface="Playfair Display"/>
                <a:sym typeface="Playfair Display"/>
              </a:rPr>
              <a:t> ($500 spent) - Virtual - Introduce incoming kinders to elementary school while celebrating Dr. Seuss. Middle School will host representatives from county high schools for Family Information Events. Funds for books, information packets, </a:t>
            </a:r>
            <a:r>
              <a:rPr lang="en-US">
                <a:solidFill>
                  <a:srgbClr val="262626"/>
                </a:solidFill>
                <a:highlight>
                  <a:srgbClr val="00FF00"/>
                </a:highlight>
                <a:latin typeface="Playfair Display"/>
                <a:ea typeface="Playfair Display"/>
                <a:cs typeface="Playfair Display"/>
                <a:sym typeface="Playfair Display"/>
              </a:rPr>
              <a:t>All families in virtual attendance appreciated the explanations and materials to help them work with their child at home. </a:t>
            </a:r>
            <a:endParaRPr u="sng">
              <a:solidFill>
                <a:srgbClr val="262626"/>
              </a:solidFill>
              <a:latin typeface="Playfair Display"/>
              <a:ea typeface="Playfair Display"/>
              <a:cs typeface="Playfair Display"/>
              <a:sym typeface="Playfair Display"/>
            </a:endParaRPr>
          </a:p>
          <a:p>
            <a:pPr marL="285750" lvl="0" indent="-243205" algn="l" rtl="0">
              <a:spcBef>
                <a:spcPts val="756"/>
              </a:spcBef>
              <a:spcAft>
                <a:spcPts val="0"/>
              </a:spcAft>
              <a:buClr>
                <a:schemeClr val="accent1"/>
              </a:buClr>
              <a:buSzPts val="1400"/>
              <a:buChar char="•"/>
            </a:pPr>
            <a:r>
              <a:rPr lang="en-US" u="sng">
                <a:solidFill>
                  <a:srgbClr val="262626"/>
                </a:solidFill>
                <a:latin typeface="Playfair Display"/>
                <a:ea typeface="Playfair Display"/>
                <a:cs typeface="Playfair Display"/>
                <a:sym typeface="Playfair Display"/>
              </a:rPr>
              <a:t>Leader in Me/Workshop for Parent</a:t>
            </a:r>
            <a:r>
              <a:rPr lang="en-US">
                <a:solidFill>
                  <a:srgbClr val="262626"/>
                </a:solidFill>
                <a:latin typeface="Playfair Display"/>
                <a:ea typeface="Playfair Display"/>
                <a:cs typeface="Playfair Display"/>
                <a:sym typeface="Playfair Display"/>
              </a:rPr>
              <a:t>s - ($436 spent) Parents will learn 7 Habits and other strategies we are using at school and would like to transfer to home to reinforce positive behavior and goal-setting. </a:t>
            </a:r>
            <a:r>
              <a:rPr lang="en-US">
                <a:solidFill>
                  <a:srgbClr val="262626"/>
                </a:solidFill>
                <a:highlight>
                  <a:srgbClr val="00FFFF"/>
                </a:highlight>
                <a:latin typeface="Playfair Display"/>
                <a:ea typeface="Playfair Display"/>
                <a:cs typeface="Playfair Display"/>
                <a:sym typeface="Playfair Display"/>
              </a:rPr>
              <a:t>Event created per parent survey results</a:t>
            </a:r>
            <a:r>
              <a:rPr lang="en-US">
                <a:solidFill>
                  <a:srgbClr val="262626"/>
                </a:solidFill>
                <a:latin typeface="Playfair Display"/>
                <a:ea typeface="Playfair Display"/>
                <a:cs typeface="Playfair Display"/>
                <a:sym typeface="Playfair Display"/>
              </a:rPr>
              <a:t>.  </a:t>
            </a:r>
            <a:r>
              <a:rPr lang="en-US">
                <a:solidFill>
                  <a:schemeClr val="dk1"/>
                </a:solidFill>
                <a:highlight>
                  <a:srgbClr val="00FF00"/>
                </a:highlight>
                <a:latin typeface="Playfair Display"/>
                <a:ea typeface="Playfair Display"/>
                <a:cs typeface="Playfair Display"/>
                <a:sym typeface="Playfair Display"/>
              </a:rPr>
              <a:t>Majority of families gave positive feedback and felt the activities were easy to understand and would be used at home.</a:t>
            </a:r>
            <a:endParaRPr>
              <a:solidFill>
                <a:srgbClr val="262626"/>
              </a:solidFill>
              <a:latin typeface="Playfair Display"/>
              <a:ea typeface="Playfair Display"/>
              <a:cs typeface="Playfair Display"/>
              <a:sym typeface="Playfair Display"/>
            </a:endParaRPr>
          </a:p>
          <a:p>
            <a:pPr marL="285750" lvl="0" indent="-243205" algn="l" rtl="0">
              <a:spcBef>
                <a:spcPts val="756"/>
              </a:spcBef>
              <a:spcAft>
                <a:spcPts val="0"/>
              </a:spcAft>
              <a:buClr>
                <a:schemeClr val="accent1"/>
              </a:buClr>
              <a:buSzPts val="1400"/>
              <a:buFont typeface="Playfair Display"/>
              <a:buChar char="•"/>
            </a:pPr>
            <a:r>
              <a:rPr lang="en-US" u="sng">
                <a:solidFill>
                  <a:srgbClr val="262626"/>
                </a:solidFill>
                <a:latin typeface="Playfair Display"/>
                <a:ea typeface="Playfair Display"/>
                <a:cs typeface="Playfair Display"/>
                <a:sym typeface="Playfair Display"/>
              </a:rPr>
              <a:t>Summer Reading Kick-Off</a:t>
            </a:r>
            <a:r>
              <a:rPr lang="en-US">
                <a:solidFill>
                  <a:srgbClr val="262626"/>
                </a:solidFill>
                <a:latin typeface="Playfair Display"/>
                <a:ea typeface="Playfair Display"/>
                <a:cs typeface="Playfair Display"/>
                <a:sym typeface="Playfair Display"/>
              </a:rPr>
              <a:t> - ($500 spent) Families will be presented with resources and books to encourage reading throughout summer. Information about summer educational activities in school and community will be provided. Funds for books.</a:t>
            </a:r>
            <a:endParaRPr>
              <a:solidFill>
                <a:srgbClr val="262626"/>
              </a:solidFill>
              <a:latin typeface="Playfair Display"/>
              <a:ea typeface="Playfair Display"/>
              <a:cs typeface="Playfair Display"/>
              <a:sym typeface="Playfair Display"/>
            </a:endParaRPr>
          </a:p>
          <a:p>
            <a:pPr marL="0" lvl="0" indent="0" algn="l" rtl="0">
              <a:spcBef>
                <a:spcPts val="756"/>
              </a:spcBef>
              <a:spcAft>
                <a:spcPts val="0"/>
              </a:spcAft>
              <a:buNone/>
            </a:pPr>
            <a:endParaRPr>
              <a:solidFill>
                <a:srgbClr val="262626"/>
              </a:solidFill>
              <a:latin typeface="Playfair Display"/>
              <a:ea typeface="Playfair Display"/>
              <a:cs typeface="Playfair Display"/>
              <a:sym typeface="Playfair Display"/>
            </a:endParaRPr>
          </a:p>
          <a:p>
            <a:pPr marL="0" lvl="0" indent="0" algn="l" rtl="0">
              <a:spcBef>
                <a:spcPts val="827"/>
              </a:spcBef>
              <a:spcAft>
                <a:spcPts val="0"/>
              </a:spcAft>
              <a:buClr>
                <a:schemeClr val="dk1"/>
              </a:buClr>
              <a:buSzPts val="1100"/>
              <a:buFont typeface="Arial"/>
              <a:buNone/>
            </a:pPr>
            <a:r>
              <a:rPr lang="en-US" sz="1600" b="1" u="sng">
                <a:solidFill>
                  <a:srgbClr val="FF0000"/>
                </a:solidFill>
                <a:latin typeface="Garamond"/>
                <a:ea typeface="Garamond"/>
                <a:cs typeface="Garamond"/>
                <a:sym typeface="Garamond"/>
              </a:rPr>
              <a:t>All the input collected after each of these events is used along with the other input sources to decide what to do with the funds in the following year.  Your input matters!</a:t>
            </a:r>
            <a:endParaRPr>
              <a:solidFill>
                <a:srgbClr val="262626"/>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What is Title I?</a:t>
            </a:r>
            <a:endParaRPr/>
          </a:p>
        </p:txBody>
      </p:sp>
      <p:sp>
        <p:nvSpPr>
          <p:cNvPr id="164" name="Google Shape;164;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760"/>
              <a:buNone/>
            </a:pPr>
            <a:r>
              <a:rPr lang="en-US" sz="2400" b="1" i="1">
                <a:latin typeface="Garamond"/>
                <a:ea typeface="Garamond"/>
                <a:cs typeface="Garamond"/>
                <a:sym typeface="Garamond"/>
              </a:rPr>
              <a:t>Title I  </a:t>
            </a:r>
            <a:r>
              <a:rPr lang="en-US" sz="2400" b="1">
                <a:latin typeface="Garamond"/>
                <a:ea typeface="Garamond"/>
                <a:cs typeface="Garamond"/>
                <a:sym typeface="Garamond"/>
              </a:rPr>
              <a:t>is a federal grant that:</a:t>
            </a:r>
            <a:r>
              <a:rPr lang="en-US" sz="2400">
                <a:latin typeface="Garamond"/>
                <a:ea typeface="Garamond"/>
                <a:cs typeface="Garamond"/>
                <a:sym typeface="Garamond"/>
              </a:rPr>
              <a:t>​</a:t>
            </a:r>
            <a:endParaRPr/>
          </a:p>
          <a:p>
            <a:pPr marL="342900" lvl="0" indent="-342900" algn="l" rtl="0">
              <a:spcBef>
                <a:spcPts val="1080"/>
              </a:spcBef>
              <a:spcAft>
                <a:spcPts val="0"/>
              </a:spcAft>
              <a:buSzPts val="2760"/>
              <a:buFont typeface="Arial"/>
              <a:buChar char="•"/>
            </a:pPr>
            <a:r>
              <a:rPr lang="en-US" sz="2400">
                <a:latin typeface="Garamond"/>
                <a:ea typeface="Garamond"/>
                <a:cs typeface="Garamond"/>
                <a:sym typeface="Garamond"/>
              </a:rPr>
              <a:t>provides financial assistance to schools with high percentages of children from low-income families to help</a:t>
            </a:r>
            <a:r>
              <a:rPr lang="en-US" sz="2400" b="1">
                <a:latin typeface="Garamond"/>
                <a:ea typeface="Garamond"/>
                <a:cs typeface="Garamond"/>
                <a:sym typeface="Garamond"/>
              </a:rPr>
              <a:t> </a:t>
            </a:r>
            <a:r>
              <a:rPr lang="en-US" sz="2400">
                <a:latin typeface="Garamond"/>
                <a:ea typeface="Garamond"/>
                <a:cs typeface="Garamond"/>
                <a:sym typeface="Garamond"/>
              </a:rPr>
              <a:t>ensure that all children meet challenging state academic standards.​</a:t>
            </a:r>
            <a:endParaRPr/>
          </a:p>
          <a:p>
            <a:pPr marL="342900" lvl="0" indent="-342900" algn="l" rtl="0">
              <a:spcBef>
                <a:spcPts val="1080"/>
              </a:spcBef>
              <a:spcAft>
                <a:spcPts val="0"/>
              </a:spcAft>
              <a:buSzPts val="2760"/>
              <a:buFont typeface="Arial"/>
              <a:buChar char="•"/>
            </a:pPr>
            <a:r>
              <a:rPr lang="en-US" sz="2400">
                <a:latin typeface="Garamond"/>
                <a:ea typeface="Garamond"/>
                <a:cs typeface="Garamond"/>
                <a:sym typeface="Garamond"/>
              </a:rPr>
              <a:t>assists with building capacity of parents and teachers; and​ encourages parents to be involved in their children’s education.</a:t>
            </a:r>
            <a:endParaRPr/>
          </a:p>
          <a:p>
            <a:pPr marL="0" lvl="0" indent="0" algn="l" rtl="0">
              <a:spcBef>
                <a:spcPts val="1080"/>
              </a:spcBef>
              <a:spcAft>
                <a:spcPts val="0"/>
              </a:spcAft>
              <a:buSzPts val="2760"/>
              <a:buNone/>
            </a:pPr>
            <a:r>
              <a:rPr lang="en-US">
                <a:latin typeface="Garamond"/>
                <a:ea typeface="Garamond"/>
                <a:cs typeface="Garamond"/>
                <a:sym typeface="Garamond"/>
              </a:rPr>
              <a:t>Funds come from the federal government through the state to districts.</a:t>
            </a:r>
            <a:endParaRPr sz="2400">
              <a:latin typeface="Garamond"/>
              <a:ea typeface="Garamond"/>
              <a:cs typeface="Garamond"/>
              <a:sym typeface="Garamond"/>
            </a:endParaRPr>
          </a:p>
          <a:p>
            <a:pPr marL="0" lvl="0" indent="0" algn="l" rtl="0">
              <a:spcBef>
                <a:spcPts val="1080"/>
              </a:spcBef>
              <a:spcAft>
                <a:spcPts val="0"/>
              </a:spcAft>
              <a:buSzPts val="276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0000"/>
              </a:buClr>
              <a:buSzPct val="100000"/>
              <a:buFont typeface="Garamond"/>
              <a:buNone/>
            </a:pPr>
            <a:r>
              <a:rPr lang="en-US">
                <a:solidFill>
                  <a:srgbClr val="FF0000"/>
                </a:solidFill>
              </a:rPr>
              <a:t>Summer Academic Intervention Plans</a:t>
            </a:r>
            <a:r>
              <a:rPr lang="en-US"/>
              <a:t/>
            </a:r>
            <a:br>
              <a:rPr lang="en-US"/>
            </a:br>
            <a:r>
              <a:rPr lang="en-US" sz="2700"/>
              <a:t>(We also saved some of our Title I funds to support struggling students in </a:t>
            </a:r>
            <a:br>
              <a:rPr lang="en-US" sz="2700"/>
            </a:br>
            <a:r>
              <a:rPr lang="en-US" sz="2700"/>
              <a:t>June 2021) </a:t>
            </a:r>
            <a:endParaRPr/>
          </a:p>
        </p:txBody>
      </p:sp>
      <p:sp>
        <p:nvSpPr>
          <p:cNvPr id="299" name="Google Shape;299;p1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760"/>
              <a:buNone/>
            </a:pPr>
            <a:r>
              <a:rPr lang="en-US"/>
              <a:t>Total Held for Summer Plans:  $50,778</a:t>
            </a:r>
            <a:endParaRPr/>
          </a:p>
          <a:p>
            <a:pPr marL="285750" lvl="0" indent="-285750" algn="l" rtl="0">
              <a:spcBef>
                <a:spcPts val="1080"/>
              </a:spcBef>
              <a:spcAft>
                <a:spcPts val="0"/>
              </a:spcAft>
              <a:buSzPts val="2760"/>
              <a:buFont typeface="Arial"/>
              <a:buChar char="•"/>
            </a:pPr>
            <a:r>
              <a:rPr lang="en-US"/>
              <a:t>Pay nine teachers to provide summer school classes in math and ELA for students working below grade level  (K-8).</a:t>
            </a:r>
            <a:endParaRPr/>
          </a:p>
          <a:p>
            <a:pPr marL="285750" lvl="0" indent="-285750" algn="l" rtl="0">
              <a:spcBef>
                <a:spcPts val="1080"/>
              </a:spcBef>
              <a:spcAft>
                <a:spcPts val="0"/>
              </a:spcAft>
              <a:buSzPts val="2760"/>
              <a:buFont typeface="Arial"/>
              <a:buChar char="•"/>
            </a:pPr>
            <a:r>
              <a:rPr lang="en-US"/>
              <a:t>Provide materials for summer school classes.</a:t>
            </a:r>
            <a:endParaRPr/>
          </a:p>
        </p:txBody>
      </p:sp>
      <p:pic>
        <p:nvPicPr>
          <p:cNvPr id="300" name="Google Shape;300;p16"/>
          <p:cNvPicPr preferRelativeResize="0"/>
          <p:nvPr/>
        </p:nvPicPr>
        <p:blipFill>
          <a:blip r:embed="rId3">
            <a:alphaModFix/>
          </a:blip>
          <a:stretch>
            <a:fillRect/>
          </a:stretch>
        </p:blipFill>
        <p:spPr>
          <a:xfrm>
            <a:off x="7257500" y="3539050"/>
            <a:ext cx="3639100" cy="2519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Other Possible Data Sources</a:t>
            </a:r>
            <a:endParaRPr/>
          </a:p>
        </p:txBody>
      </p:sp>
      <p:sp>
        <p:nvSpPr>
          <p:cNvPr id="307" name="Google Shape;307;p1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spcBef>
                <a:spcPts val="0"/>
              </a:spcBef>
              <a:spcAft>
                <a:spcPts val="0"/>
              </a:spcAft>
              <a:buSzPct val="115000"/>
              <a:buChar char="•"/>
            </a:pPr>
            <a:r>
              <a:rPr lang="en-US"/>
              <a:t>District Science Assessment Data</a:t>
            </a:r>
            <a:endParaRPr/>
          </a:p>
          <a:p>
            <a:pPr marL="285750" lvl="0" indent="-285750" algn="l" rtl="0">
              <a:spcBef>
                <a:spcPts val="1044"/>
              </a:spcBef>
              <a:spcAft>
                <a:spcPts val="0"/>
              </a:spcAft>
              <a:buSzPct val="115000"/>
              <a:buChar char="•"/>
            </a:pPr>
            <a:r>
              <a:rPr lang="en-US"/>
              <a:t>Math Data</a:t>
            </a:r>
            <a:endParaRPr/>
          </a:p>
          <a:p>
            <a:pPr marL="285750" lvl="0" indent="-285750" algn="l" rtl="0">
              <a:spcBef>
                <a:spcPts val="1044"/>
              </a:spcBef>
              <a:spcAft>
                <a:spcPts val="0"/>
              </a:spcAft>
              <a:buSzPct val="115000"/>
              <a:buChar char="•"/>
            </a:pPr>
            <a:r>
              <a:rPr lang="en-US"/>
              <a:t>Attendance </a:t>
            </a:r>
            <a:endParaRPr/>
          </a:p>
          <a:p>
            <a:pPr marL="285750" lvl="0" indent="-285750" algn="l" rtl="0">
              <a:spcBef>
                <a:spcPts val="1044"/>
              </a:spcBef>
              <a:spcAft>
                <a:spcPts val="0"/>
              </a:spcAft>
              <a:buSzPct val="115000"/>
              <a:buChar char="•"/>
            </a:pPr>
            <a:r>
              <a:rPr lang="en-US"/>
              <a:t>Discipline</a:t>
            </a:r>
            <a:endParaRPr/>
          </a:p>
          <a:p>
            <a:pPr marL="285750" lvl="0" indent="-285750" algn="l" rtl="0">
              <a:spcBef>
                <a:spcPts val="1044"/>
              </a:spcBef>
              <a:spcAft>
                <a:spcPts val="0"/>
              </a:spcAft>
              <a:buSzPct val="115000"/>
              <a:buChar char="•"/>
            </a:pPr>
            <a:r>
              <a:rPr lang="en-US"/>
              <a:t>Insight Survey Results</a:t>
            </a:r>
            <a:endParaRPr/>
          </a:p>
          <a:p>
            <a:pPr marL="285750" lvl="0" indent="-285750" algn="l" rtl="0">
              <a:spcBef>
                <a:spcPts val="1044"/>
              </a:spcBef>
              <a:spcAft>
                <a:spcPts val="0"/>
              </a:spcAft>
              <a:buSzPct val="115000"/>
              <a:buChar char="•"/>
            </a:pPr>
            <a:r>
              <a:rPr lang="en-US"/>
              <a:t>District Parent Survey Results</a:t>
            </a:r>
            <a:endParaRPr/>
          </a:p>
          <a:p>
            <a:pPr marL="285750" lvl="0" indent="-285750" algn="l" rtl="0">
              <a:spcBef>
                <a:spcPts val="1044"/>
              </a:spcBef>
              <a:spcAft>
                <a:spcPts val="0"/>
              </a:spcAft>
              <a:buSzPct val="115000"/>
              <a:buChar char="•"/>
            </a:pPr>
            <a:r>
              <a:rPr lang="en-US"/>
              <a:t>Any other data you are basing decisions to drive improvement at your site</a:t>
            </a:r>
            <a:endParaRPr/>
          </a:p>
          <a:p>
            <a:pPr marL="0" lvl="0" indent="0" algn="l" rtl="0">
              <a:spcBef>
                <a:spcPts val="1044"/>
              </a:spcBef>
              <a:spcAft>
                <a:spcPts val="0"/>
              </a:spcAft>
              <a:buSzPct val="115000"/>
              <a:buNone/>
            </a:pPr>
            <a:endParaRPr/>
          </a:p>
          <a:p>
            <a:pPr marL="0" lvl="0" indent="0" algn="l" rtl="0">
              <a:spcBef>
                <a:spcPts val="1044"/>
              </a:spcBef>
              <a:spcAft>
                <a:spcPts val="0"/>
              </a:spcAft>
              <a:buSzPct val="115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t>As a Valued Member (Stakeholder) of this school - We Need You…</a:t>
            </a:r>
            <a:endParaRPr/>
          </a:p>
        </p:txBody>
      </p:sp>
      <p:sp>
        <p:nvSpPr>
          <p:cNvPr id="314" name="Google Shape;314;p18"/>
          <p:cNvSpPr txBox="1">
            <a:spLocks noGrp="1"/>
          </p:cNvSpPr>
          <p:nvPr>
            <p:ph type="body" idx="1"/>
          </p:nvPr>
        </p:nvSpPr>
        <p:spPr>
          <a:xfrm>
            <a:off x="1295401" y="2422708"/>
            <a:ext cx="9601196" cy="2946246"/>
          </a:xfrm>
          <a:prstGeom prst="rect">
            <a:avLst/>
          </a:prstGeom>
          <a:noFill/>
          <a:ln>
            <a:noFill/>
          </a:ln>
        </p:spPr>
        <p:txBody>
          <a:bodyPr spcFirstLastPara="1" wrap="square" lIns="91425" tIns="45700" rIns="91425" bIns="45700" anchor="t" anchorCtr="0">
            <a:normAutofit lnSpcReduction="10000"/>
          </a:bodyPr>
          <a:lstStyle/>
          <a:p>
            <a:pPr marL="285750" lvl="0" indent="-285750" algn="l" rtl="0">
              <a:spcBef>
                <a:spcPts val="0"/>
              </a:spcBef>
              <a:spcAft>
                <a:spcPts val="0"/>
              </a:spcAft>
              <a:buSzPts val="2760"/>
              <a:buChar char="•"/>
            </a:pPr>
            <a:r>
              <a:rPr lang="en-US"/>
              <a:t>to be part of our decision-making activities by completing the exit slip for this meeting/presentation.  We use all input to determine our focus areas.</a:t>
            </a:r>
            <a:endParaRPr/>
          </a:p>
          <a:p>
            <a:pPr marL="285750" lvl="0" indent="-285750" algn="l" rtl="0">
              <a:spcBef>
                <a:spcPts val="1080"/>
              </a:spcBef>
              <a:spcAft>
                <a:spcPts val="0"/>
              </a:spcAft>
              <a:buSzPts val="2760"/>
              <a:buChar char="•"/>
            </a:pPr>
            <a:r>
              <a:rPr lang="en-US"/>
              <a:t>to tell us what you want us to spend next year’s Parent and Family engagement funds on that will help you to help your child at home.</a:t>
            </a:r>
            <a:endParaRPr/>
          </a:p>
          <a:p>
            <a:pPr marL="285750" lvl="0" indent="-285750" algn="l" rtl="0">
              <a:spcBef>
                <a:spcPts val="1080"/>
              </a:spcBef>
              <a:spcAft>
                <a:spcPts val="0"/>
              </a:spcAft>
              <a:buSzPts val="2760"/>
              <a:buChar char="•"/>
            </a:pPr>
            <a:r>
              <a:rPr lang="en-US"/>
              <a:t>to let us know we are doing that is working and what you feel we need to update, get rid of, or create new.</a:t>
            </a:r>
            <a:endParaRPr/>
          </a:p>
          <a:p>
            <a:pPr marL="285750" lvl="0" indent="-285750" algn="l" rtl="0">
              <a:spcBef>
                <a:spcPts val="1080"/>
              </a:spcBef>
              <a:spcAft>
                <a:spcPts val="0"/>
              </a:spcAft>
              <a:buSzPts val="2760"/>
              <a:buChar char="•"/>
            </a:pPr>
            <a:r>
              <a:rPr lang="en-US"/>
              <a:t>to be an active part of our school family.</a:t>
            </a:r>
            <a:endParaRPr/>
          </a:p>
        </p:txBody>
      </p:sp>
      <p:sp>
        <p:nvSpPr>
          <p:cNvPr id="315" name="Google Shape;315;p18"/>
          <p:cNvSpPr txBox="1"/>
          <p:nvPr/>
        </p:nvSpPr>
        <p:spPr>
          <a:xfrm>
            <a:off x="1429625" y="5431143"/>
            <a:ext cx="9828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Garamond"/>
                <a:ea typeface="Garamond"/>
                <a:cs typeface="Garamond"/>
                <a:sym typeface="Garamond"/>
              </a:rPr>
              <a:t>All </a:t>
            </a:r>
            <a:r>
              <a:rPr lang="en-US" sz="1800">
                <a:solidFill>
                  <a:schemeClr val="dk1"/>
                </a:solidFill>
                <a:latin typeface="Garamond"/>
                <a:ea typeface="Garamond"/>
                <a:cs typeface="Garamond"/>
                <a:sym typeface="Garamond"/>
              </a:rPr>
              <a:t>input is reviewed and considered by the </a:t>
            </a:r>
            <a:r>
              <a:rPr lang="en-US" sz="1800" b="1">
                <a:solidFill>
                  <a:schemeClr val="dk1"/>
                </a:solidFill>
                <a:latin typeface="Garamond"/>
                <a:ea typeface="Garamond"/>
                <a:cs typeface="Garamond"/>
                <a:sym typeface="Garamond"/>
              </a:rPr>
              <a:t>Comprehensive Needs Assessment Committee</a:t>
            </a:r>
            <a:r>
              <a:rPr lang="en-US" sz="1800">
                <a:solidFill>
                  <a:schemeClr val="dk1"/>
                </a:solidFill>
                <a:latin typeface="Garamond"/>
                <a:ea typeface="Garamond"/>
                <a:cs typeface="Garamond"/>
                <a:sym typeface="Garamond"/>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9"/>
          <p:cNvSpPr txBox="1">
            <a:spLocks noGrp="1"/>
          </p:cNvSpPr>
          <p:nvPr>
            <p:ph type="title"/>
          </p:nvPr>
        </p:nvSpPr>
        <p:spPr>
          <a:xfrm>
            <a:off x="1447801" y="436848"/>
            <a:ext cx="9296398" cy="237066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Garamond"/>
              <a:buNone/>
            </a:pPr>
            <a:r>
              <a:rPr lang="en-US"/>
              <a:t>How can I be more involved in decision-making at the school</a:t>
            </a:r>
            <a:endParaRPr/>
          </a:p>
        </p:txBody>
      </p:sp>
      <p:sp>
        <p:nvSpPr>
          <p:cNvPr id="322" name="Google Shape;322;p19"/>
          <p:cNvSpPr txBox="1">
            <a:spLocks noGrp="1"/>
          </p:cNvSpPr>
          <p:nvPr>
            <p:ph type="body" idx="1"/>
          </p:nvPr>
        </p:nvSpPr>
        <p:spPr>
          <a:xfrm>
            <a:off x="1676399" y="1985395"/>
            <a:ext cx="8839202" cy="199098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2300"/>
              <a:buNone/>
            </a:pPr>
            <a:r>
              <a:rPr lang="en-US"/>
              <a:t>The input we receive from our families is so important!  We truly use it to build and improve our Title I program.  Families provide valuable insight into how their children learn best! Remember, your opinion matters!  Your voice in your child’s education is needed!  </a:t>
            </a:r>
            <a:r>
              <a:rPr lang="en-US" b="1"/>
              <a:t>This is a TEAM EFFORT!</a:t>
            </a:r>
            <a:endParaRPr/>
          </a:p>
        </p:txBody>
      </p:sp>
      <p:sp>
        <p:nvSpPr>
          <p:cNvPr id="323" name="Google Shape;323;p19"/>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fontScale="70000" lnSpcReduction="10000"/>
          </a:bodyPr>
          <a:lstStyle/>
          <a:p>
            <a:pPr marL="457200" lvl="0" indent="-457200" algn="l" rtl="0">
              <a:spcBef>
                <a:spcPts val="0"/>
              </a:spcBef>
              <a:spcAft>
                <a:spcPts val="0"/>
              </a:spcAft>
              <a:buSzPct val="115000"/>
              <a:buAutoNum type="arabicPeriod"/>
            </a:pPr>
            <a:r>
              <a:rPr lang="en-US"/>
              <a:t>Attend our events!</a:t>
            </a:r>
            <a:endParaRPr/>
          </a:p>
          <a:p>
            <a:pPr marL="457200" lvl="0" indent="-457200" algn="l" rtl="0">
              <a:spcBef>
                <a:spcPts val="880"/>
              </a:spcBef>
              <a:spcAft>
                <a:spcPts val="0"/>
              </a:spcAft>
              <a:buSzPct val="115000"/>
              <a:buAutoNum type="arabicPeriod"/>
            </a:pPr>
            <a:r>
              <a:rPr lang="en-US"/>
              <a:t>Complete exit slips at events and surveys that we send home!  We read every single one and welcome positive and negative feedback!</a:t>
            </a:r>
            <a:endParaRPr/>
          </a:p>
          <a:p>
            <a:pPr marL="457200" lvl="0" indent="-457200" algn="l" rtl="0">
              <a:spcBef>
                <a:spcPts val="880"/>
              </a:spcBef>
              <a:spcAft>
                <a:spcPts val="0"/>
              </a:spcAft>
              <a:buSzPct val="115000"/>
              <a:buAutoNum type="arabicPeriod"/>
            </a:pPr>
            <a:r>
              <a:rPr lang="en-US"/>
              <a:t>Consider joining our School Board and PPL!  We need to know what is working and what needs improvement at our school.</a:t>
            </a:r>
            <a:endParaRPr/>
          </a:p>
          <a:p>
            <a:pPr marL="457200" lvl="0" indent="-457200" algn="l" rtl="0">
              <a:spcBef>
                <a:spcPts val="880"/>
              </a:spcBef>
              <a:spcAft>
                <a:spcPts val="0"/>
              </a:spcAft>
              <a:buSzPct val="115000"/>
              <a:buAutoNum type="arabicPeriod"/>
            </a:pPr>
            <a:r>
              <a:rPr lang="en-US"/>
              <a:t>Share information and encourage other parents to get involved in school activities and planning.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
          <p:cNvSpPr txBox="1">
            <a:spLocks noGrp="1"/>
          </p:cNvSpPr>
          <p:nvPr>
            <p:ph type="title"/>
          </p:nvPr>
        </p:nvSpPr>
        <p:spPr>
          <a:xfrm>
            <a:off x="1295402" y="982133"/>
            <a:ext cx="9601196" cy="94733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t>What is the school’s allocation based on? </a:t>
            </a:r>
            <a:br>
              <a:rPr lang="en-US"/>
            </a:br>
            <a:r>
              <a:rPr lang="en-US" sz="2700"/>
              <a:t>(How much Title I money do we get and what can we spend it on?)</a:t>
            </a:r>
            <a:endParaRPr/>
          </a:p>
        </p:txBody>
      </p:sp>
      <p:sp>
        <p:nvSpPr>
          <p:cNvPr id="171" name="Google Shape;171;p3"/>
          <p:cNvSpPr txBox="1"/>
          <p:nvPr/>
        </p:nvSpPr>
        <p:spPr>
          <a:xfrm>
            <a:off x="1362544" y="2419401"/>
            <a:ext cx="9222764" cy="45858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700"/>
              <a:buFont typeface="Garamond"/>
              <a:buNone/>
            </a:pPr>
            <a:r>
              <a:rPr lang="en-US" sz="1700" b="1" i="1" u="none" strike="noStrike" cap="none">
                <a:solidFill>
                  <a:schemeClr val="dk1"/>
                </a:solidFill>
                <a:latin typeface="Garamond"/>
                <a:ea typeface="Garamond"/>
                <a:cs typeface="Garamond"/>
                <a:sym typeface="Garamond"/>
              </a:rPr>
              <a:t>Title I funds for each school are primarily based on the number of qualifying students counted during what is called FTE week which occurs in early February the previous year.</a:t>
            </a:r>
            <a:endParaRPr/>
          </a:p>
          <a:p>
            <a:pPr marL="0" marR="0" lvl="0" indent="0" algn="l" rtl="0">
              <a:spcBef>
                <a:spcPts val="0"/>
              </a:spcBef>
              <a:spcAft>
                <a:spcPts val="0"/>
              </a:spcAft>
              <a:buClr>
                <a:schemeClr val="dk1"/>
              </a:buClr>
              <a:buSzPts val="1700"/>
              <a:buFont typeface="Garamond"/>
              <a:buNone/>
            </a:pPr>
            <a:endParaRPr sz="1700" b="1" i="1" u="none" strike="noStrike" cap="none">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ts val="1700"/>
              <a:buFont typeface="Garamond"/>
              <a:buNone/>
            </a:pPr>
            <a:r>
              <a:rPr lang="en-US" sz="1700" b="1" i="1" u="none" strike="noStrike" cap="none">
                <a:solidFill>
                  <a:schemeClr val="dk1"/>
                </a:solidFill>
                <a:latin typeface="Garamond"/>
                <a:ea typeface="Garamond"/>
                <a:cs typeface="Garamond"/>
                <a:sym typeface="Garamond"/>
              </a:rPr>
              <a:t>These federal funds may be spent in three areas and the purchases must be above and beyond what the district/charter is already expected to be purchasing for students and teachers.  </a:t>
            </a:r>
            <a:endParaRPr/>
          </a:p>
          <a:p>
            <a:pPr marL="0" marR="0" lvl="0" indent="0" algn="l" rtl="0">
              <a:spcBef>
                <a:spcPts val="0"/>
              </a:spcBef>
              <a:spcAft>
                <a:spcPts val="0"/>
              </a:spcAft>
              <a:buClr>
                <a:schemeClr val="dk1"/>
              </a:buClr>
              <a:buSzPts val="1700"/>
              <a:buFont typeface="Garamond"/>
              <a:buNone/>
            </a:pPr>
            <a:endParaRPr sz="1700" b="1" i="1" u="none" strike="noStrike" cap="none">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ts val="1700"/>
              <a:buFont typeface="Garamond"/>
              <a:buNone/>
            </a:pPr>
            <a:r>
              <a:rPr lang="en-US" sz="1700" b="1" i="1" u="none" strike="noStrike" cap="none">
                <a:solidFill>
                  <a:schemeClr val="dk1"/>
                </a:solidFill>
                <a:latin typeface="Garamond"/>
                <a:ea typeface="Garamond"/>
                <a:cs typeface="Garamond"/>
                <a:sym typeface="Garamond"/>
              </a:rPr>
              <a:t>The three general areas that funds can be used to support are: </a:t>
            </a:r>
            <a:endParaRPr/>
          </a:p>
          <a:p>
            <a:pPr marL="800100" marR="0" lvl="1" indent="-342900" algn="l" rtl="0">
              <a:spcBef>
                <a:spcPts val="0"/>
              </a:spcBef>
              <a:spcAft>
                <a:spcPts val="0"/>
              </a:spcAft>
              <a:buClr>
                <a:schemeClr val="dk1"/>
              </a:buClr>
              <a:buSzPts val="1700"/>
              <a:buFont typeface="Garamond"/>
              <a:buAutoNum type="arabicPeriod"/>
            </a:pPr>
            <a:r>
              <a:rPr lang="en-US" sz="1700" b="1" i="1" u="sng" strike="noStrike" cap="none">
                <a:solidFill>
                  <a:schemeClr val="dk1"/>
                </a:solidFill>
                <a:latin typeface="Garamond"/>
                <a:ea typeface="Garamond"/>
                <a:cs typeface="Garamond"/>
                <a:sym typeface="Garamond"/>
              </a:rPr>
              <a:t>student achievement </a:t>
            </a:r>
            <a:r>
              <a:rPr lang="en-US" sz="1700" b="1" i="1" u="none" strike="noStrike" cap="none">
                <a:solidFill>
                  <a:schemeClr val="dk1"/>
                </a:solidFill>
                <a:latin typeface="Garamond"/>
                <a:ea typeface="Garamond"/>
                <a:cs typeface="Garamond"/>
                <a:sym typeface="Garamond"/>
              </a:rPr>
              <a:t>in the areas the school has identified as needing support/improvement</a:t>
            </a:r>
            <a:endParaRPr/>
          </a:p>
          <a:p>
            <a:pPr marL="800100" marR="0" lvl="1" indent="-342900" algn="l" rtl="0">
              <a:spcBef>
                <a:spcPts val="0"/>
              </a:spcBef>
              <a:spcAft>
                <a:spcPts val="0"/>
              </a:spcAft>
              <a:buClr>
                <a:schemeClr val="dk1"/>
              </a:buClr>
              <a:buSzPts val="1700"/>
              <a:buFont typeface="Garamond"/>
              <a:buAutoNum type="arabicPeriod"/>
            </a:pPr>
            <a:r>
              <a:rPr lang="en-US" sz="1700" b="1" i="1" u="sng" strike="noStrike" cap="none">
                <a:solidFill>
                  <a:schemeClr val="dk1"/>
                </a:solidFill>
                <a:latin typeface="Garamond"/>
                <a:ea typeface="Garamond"/>
                <a:cs typeface="Garamond"/>
                <a:sym typeface="Garamond"/>
              </a:rPr>
              <a:t>professional development </a:t>
            </a:r>
            <a:r>
              <a:rPr lang="en-US" sz="1700" b="1" i="1" u="none" strike="noStrike" cap="none">
                <a:solidFill>
                  <a:schemeClr val="dk1"/>
                </a:solidFill>
                <a:latin typeface="Garamond"/>
                <a:ea typeface="Garamond"/>
                <a:cs typeface="Garamond"/>
                <a:sym typeface="Garamond"/>
              </a:rPr>
              <a:t>(teacher trainings) to help teachers improve their teaching skills in the areas that have been identified as needing support/improvement</a:t>
            </a:r>
            <a:endParaRPr/>
          </a:p>
          <a:p>
            <a:pPr marL="800100" marR="0" lvl="1" indent="-342900" algn="l" rtl="0">
              <a:spcBef>
                <a:spcPts val="0"/>
              </a:spcBef>
              <a:spcAft>
                <a:spcPts val="0"/>
              </a:spcAft>
              <a:buClr>
                <a:schemeClr val="dk1"/>
              </a:buClr>
              <a:buSzPts val="1700"/>
              <a:buFont typeface="Garamond"/>
              <a:buAutoNum type="arabicPeriod"/>
            </a:pPr>
            <a:r>
              <a:rPr lang="en-US" sz="1700" b="1" i="1" u="sng" strike="noStrike" cap="none">
                <a:solidFill>
                  <a:schemeClr val="dk1"/>
                </a:solidFill>
                <a:latin typeface="Garamond"/>
                <a:ea typeface="Garamond"/>
                <a:cs typeface="Garamond"/>
                <a:sym typeface="Garamond"/>
              </a:rPr>
              <a:t>parent and family engagement </a:t>
            </a:r>
            <a:r>
              <a:rPr lang="en-US" sz="1700" b="1" i="1" u="none" strike="noStrike" cap="none">
                <a:solidFill>
                  <a:schemeClr val="dk1"/>
                </a:solidFill>
                <a:latin typeface="Garamond"/>
                <a:ea typeface="Garamond"/>
                <a:cs typeface="Garamond"/>
                <a:sym typeface="Garamond"/>
              </a:rPr>
              <a:t>activities to teach parents and caregivers to academically support their children at home or to assist parents with other needs that may influence their child’s academic success such as bullying or other behaviors.</a:t>
            </a:r>
            <a:endParaRPr/>
          </a:p>
          <a:p>
            <a:pPr marL="800100" marR="0" lvl="1" indent="-228600" algn="l" rtl="0">
              <a:spcBef>
                <a:spcPts val="0"/>
              </a:spcBef>
              <a:spcAft>
                <a:spcPts val="0"/>
              </a:spcAft>
              <a:buClr>
                <a:schemeClr val="dk1"/>
              </a:buClr>
              <a:buSzPts val="1800"/>
              <a:buFont typeface="Garamond"/>
              <a:buNone/>
            </a:pPr>
            <a:endParaRPr sz="1800" b="1" i="1" u="none" strike="noStrike" cap="none">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ts val="1800"/>
              <a:buFont typeface="Garamond"/>
              <a:buNone/>
            </a:pPr>
            <a:endParaRPr sz="1800" b="1" i="1" u="none" strike="noStrike" cap="none">
              <a:solidFill>
                <a:schemeClr val="dk1"/>
              </a:solidFill>
              <a:latin typeface="Garamond"/>
              <a:ea typeface="Garamond"/>
              <a:cs typeface="Garamond"/>
              <a:sym typeface="Garamond"/>
            </a:endParaRPr>
          </a:p>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sz="4400" b="1"/>
              <a:t>What is the Title I Framework and Evaluation document?</a:t>
            </a:r>
            <a:endParaRPr/>
          </a:p>
        </p:txBody>
      </p:sp>
      <p:sp>
        <p:nvSpPr>
          <p:cNvPr id="178" name="Google Shape;178;p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285750" lvl="0" indent="-285750" algn="l" rtl="0">
              <a:spcBef>
                <a:spcPts val="0"/>
              </a:spcBef>
              <a:spcAft>
                <a:spcPts val="0"/>
              </a:spcAft>
              <a:buSzPts val="2760"/>
              <a:buFont typeface="Arial"/>
              <a:buChar char="•"/>
            </a:pPr>
            <a:r>
              <a:rPr lang="en-US"/>
              <a:t>This is one document that is partially completed at the beginning of the year with the plan for spending the funds and then the school goes back into the same document at the end of the year and fills in the results from each planned strategy/purchase.  The document includes:</a:t>
            </a:r>
            <a:endParaRPr/>
          </a:p>
          <a:p>
            <a:pPr marL="742950" lvl="1" indent="-285750" algn="l" rtl="0">
              <a:spcBef>
                <a:spcPts val="1000"/>
              </a:spcBef>
              <a:spcAft>
                <a:spcPts val="0"/>
              </a:spcAft>
              <a:buSzPts val="2300"/>
              <a:buChar char="•"/>
            </a:pPr>
            <a:r>
              <a:rPr lang="en-US"/>
              <a:t>all school planned strategies/purchases using Title I dollars</a:t>
            </a:r>
            <a:endParaRPr/>
          </a:p>
          <a:p>
            <a:pPr marL="1200150" lvl="2" indent="-285750" algn="l" rtl="0">
              <a:spcBef>
                <a:spcPts val="960"/>
              </a:spcBef>
              <a:spcAft>
                <a:spcPts val="0"/>
              </a:spcAft>
              <a:buSzPts val="2070"/>
              <a:buChar char="•"/>
            </a:pPr>
            <a:r>
              <a:rPr lang="en-US"/>
              <a:t>planned strategies/purchases must support improvement in the areas that have been identified by the school’s </a:t>
            </a:r>
            <a:r>
              <a:rPr lang="en-US" b="1"/>
              <a:t>comprehensive needs assessment </a:t>
            </a:r>
            <a:r>
              <a:rPr lang="en-US"/>
              <a:t>activities (like this one).  </a:t>
            </a:r>
            <a:endParaRPr/>
          </a:p>
          <a:p>
            <a:pPr marL="742950" lvl="1" indent="-285750" algn="l" rtl="0">
              <a:spcBef>
                <a:spcPts val="1000"/>
              </a:spcBef>
              <a:spcAft>
                <a:spcPts val="0"/>
              </a:spcAft>
              <a:buSzPts val="2300"/>
              <a:buChar char="•"/>
            </a:pPr>
            <a:r>
              <a:rPr lang="en-US"/>
              <a:t>a method to determine if the strategy/purchase made a positive difference in the area of weakness it was intended to strengthen.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t>Section 1 – Instructional Support</a:t>
            </a:r>
            <a:br>
              <a:rPr lang="en-US"/>
            </a:br>
            <a:r>
              <a:rPr lang="en-US" sz="2200"/>
              <a:t>(Lists the extra people that were hired with Title I funds to support students related to the weak areas that were identified in the school’s improvement plan.)</a:t>
            </a:r>
            <a:endParaRPr/>
          </a:p>
        </p:txBody>
      </p:sp>
      <p:sp>
        <p:nvSpPr>
          <p:cNvPr id="185" name="Google Shape;185;p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SzPct val="34433"/>
              <a:buNone/>
            </a:pPr>
            <a:r>
              <a:rPr lang="en-US" sz="8015"/>
              <a:t>Spent a total of $249,600 </a:t>
            </a:r>
            <a:r>
              <a:rPr lang="en-US" sz="7015"/>
              <a:t>(this includes all benefits such as FICA, insurance, workman’s comp., etc.)</a:t>
            </a:r>
            <a:endParaRPr sz="8015"/>
          </a:p>
          <a:p>
            <a:pPr marL="742950" lvl="1" indent="-275954" algn="l" rtl="0">
              <a:spcBef>
                <a:spcPts val="920"/>
              </a:spcBef>
              <a:spcAft>
                <a:spcPts val="0"/>
              </a:spcAft>
              <a:buSzPct val="103690"/>
              <a:buChar char="•"/>
            </a:pPr>
            <a:r>
              <a:rPr lang="en-US" sz="6502"/>
              <a:t>4 Interventionists 	</a:t>
            </a:r>
            <a:endParaRPr sz="6902"/>
          </a:p>
          <a:p>
            <a:pPr marL="457200" lvl="1" indent="0" algn="l" rtl="0">
              <a:spcBef>
                <a:spcPts val="920"/>
              </a:spcBef>
              <a:spcAft>
                <a:spcPts val="0"/>
              </a:spcAft>
              <a:buSzPct val="28294"/>
              <a:buNone/>
            </a:pPr>
            <a:r>
              <a:rPr lang="en-US" sz="6502"/>
              <a:t>	This included 4 teachers that instructed small groups of students in reading during our “MTSS” periods.  Some went into the classroom to support students in math.  These teachers worked with Tier 2 and Tier 3 students and the goal was to move at least 15% to the next Tier.  </a:t>
            </a:r>
            <a:endParaRPr sz="6902"/>
          </a:p>
          <a:p>
            <a:pPr marL="742950" lvl="1" indent="-275954" algn="l" rtl="0">
              <a:spcBef>
                <a:spcPts val="920"/>
              </a:spcBef>
              <a:spcAft>
                <a:spcPts val="0"/>
              </a:spcAft>
              <a:buSzPct val="103690"/>
              <a:buFont typeface="Arial"/>
              <a:buChar char="•"/>
            </a:pPr>
            <a:r>
              <a:rPr lang="en-US" sz="6502"/>
              <a:t>.5 Reading Coach (the other .5 is paid by the district) and 1 Math Coach</a:t>
            </a:r>
            <a:endParaRPr sz="6902"/>
          </a:p>
          <a:p>
            <a:pPr marL="457200" lvl="1" indent="457200" algn="l" rtl="0">
              <a:spcBef>
                <a:spcPts val="920"/>
              </a:spcBef>
              <a:spcAft>
                <a:spcPts val="0"/>
              </a:spcAft>
              <a:buSzPct val="28294"/>
              <a:buNone/>
            </a:pPr>
            <a:r>
              <a:rPr lang="en-US" sz="6502"/>
              <a:t>The purpose of these positions is to promote enhanced academic instruction and student learning by 	   coaching and working with teachers to develop more effective teaching practices and by sharing information addressing the way students learn.  They hold data meetings to assist teachers in understanding and using diagnostic and test results to improve instruction. </a:t>
            </a:r>
            <a:endParaRPr sz="1600"/>
          </a:p>
          <a:p>
            <a:pPr marL="742950" lvl="1" indent="-168909" algn="l" rtl="0">
              <a:spcBef>
                <a:spcPts val="920"/>
              </a:spcBef>
              <a:spcAft>
                <a:spcPts val="0"/>
              </a:spcAft>
              <a:buSzPct val="115000"/>
              <a:buFont typeface="Arial"/>
              <a:buNone/>
            </a:pPr>
            <a:endParaRPr sz="1600"/>
          </a:p>
          <a:p>
            <a:pPr marL="742950" lvl="1" indent="-168909" algn="l" rtl="0">
              <a:spcBef>
                <a:spcPts val="920"/>
              </a:spcBef>
              <a:spcAft>
                <a:spcPts val="0"/>
              </a:spcAft>
              <a:buSzPct val="115000"/>
              <a:buFont typeface="Arial"/>
              <a:buNone/>
            </a:pPr>
            <a:endParaRPr sz="1600"/>
          </a:p>
          <a:p>
            <a:pPr marL="457200" lvl="1" indent="0" algn="l" rtl="0">
              <a:spcBef>
                <a:spcPts val="920"/>
              </a:spcBef>
              <a:spcAft>
                <a:spcPts val="0"/>
              </a:spcAft>
              <a:buSzPct val="115000"/>
              <a:buNone/>
            </a:pPr>
            <a:endParaRPr sz="1600"/>
          </a:p>
          <a:p>
            <a:pPr marL="457200" lvl="1" indent="0" algn="l" rtl="0">
              <a:spcBef>
                <a:spcPts val="920"/>
              </a:spcBef>
              <a:spcAft>
                <a:spcPts val="0"/>
              </a:spcAft>
              <a:buSzPct val="115000"/>
              <a:buNone/>
            </a:pP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txBox="1">
            <a:spLocks noGrp="1"/>
          </p:cNvSpPr>
          <p:nvPr>
            <p:ph type="title"/>
          </p:nvPr>
        </p:nvSpPr>
        <p:spPr>
          <a:xfrm>
            <a:off x="1295400" y="862276"/>
            <a:ext cx="9601200" cy="1081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Garamond"/>
              <a:buNone/>
            </a:pPr>
            <a:r>
              <a:rPr lang="en-US"/>
              <a:t>Results - Kindergarten</a:t>
            </a:r>
            <a:endParaRPr/>
          </a:p>
        </p:txBody>
      </p:sp>
      <p:graphicFrame>
        <p:nvGraphicFramePr>
          <p:cNvPr id="192" name="Google Shape;192;p6"/>
          <p:cNvGraphicFramePr/>
          <p:nvPr/>
        </p:nvGraphicFramePr>
        <p:xfrm>
          <a:off x="952500" y="2545730"/>
          <a:ext cx="10287000" cy="3461500"/>
        </p:xfrm>
        <a:graphic>
          <a:graphicData uri="http://schemas.openxmlformats.org/drawingml/2006/table">
            <a:tbl>
              <a:tblPr>
                <a:noFill/>
                <a:tableStyleId>{9361DE13-3DAD-4B3A-AE2F-FE07106C3D53}</a:tableStyleId>
              </a:tblPr>
              <a:tblGrid>
                <a:gridCol w="1285875"/>
                <a:gridCol w="1285875"/>
                <a:gridCol w="1285875"/>
                <a:gridCol w="1285875"/>
                <a:gridCol w="1285875"/>
                <a:gridCol w="1285875"/>
                <a:gridCol w="1285875"/>
                <a:gridCol w="1285875"/>
              </a:tblGrid>
              <a:tr h="983800">
                <a:tc>
                  <a:txBody>
                    <a:bodyPr/>
                    <a:lstStyle/>
                    <a:p>
                      <a:pPr marL="0" lvl="0" indent="0" algn="ctr" rtl="0">
                        <a:spcBef>
                          <a:spcPts val="0"/>
                        </a:spcBef>
                        <a:spcAft>
                          <a:spcPts val="0"/>
                        </a:spcAft>
                        <a:buNone/>
                      </a:pP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Letter Names</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Sounds</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High Frequency Words</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Concepts of Print</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a:solidFill>
                            <a:schemeClr val="dk1"/>
                          </a:solidFill>
                          <a:latin typeface="Playfair Display"/>
                          <a:ea typeface="Playfair Display"/>
                          <a:cs typeface="Playfair Display"/>
                          <a:sym typeface="Playfair Display"/>
                        </a:rPr>
                        <a:t>Phonemic Awareness</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Oral Language Awareness </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District Math Inventory</a:t>
                      </a:r>
                      <a:endParaRPr>
                        <a:latin typeface="Playfair Display"/>
                        <a:ea typeface="Playfair Display"/>
                        <a:cs typeface="Playfair Display"/>
                        <a:sym typeface="Playfair Display"/>
                      </a:endParaRPr>
                    </a:p>
                  </a:txBody>
                  <a:tcPr marL="91425" marR="91425" marT="91425" marB="91425"/>
                </a:tc>
              </a:tr>
              <a:tr h="1238850">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Beginning of the Year (averages)</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Lower Case: 15</a:t>
                      </a:r>
                      <a:endParaRPr>
                        <a:latin typeface="Playfair Display"/>
                        <a:ea typeface="Playfair Display"/>
                        <a:cs typeface="Playfair Display"/>
                        <a:sym typeface="Playfair Display"/>
                      </a:endParaRPr>
                    </a:p>
                    <a:p>
                      <a:pPr marL="0" lvl="0" indent="0" algn="ctr" rtl="0">
                        <a:spcBef>
                          <a:spcPts val="0"/>
                        </a:spcBef>
                        <a:spcAft>
                          <a:spcPts val="0"/>
                        </a:spcAft>
                        <a:buNone/>
                      </a:pPr>
                      <a:r>
                        <a:rPr lang="en-US">
                          <a:latin typeface="Playfair Display"/>
                          <a:ea typeface="Playfair Display"/>
                          <a:cs typeface="Playfair Display"/>
                          <a:sym typeface="Playfair Display"/>
                        </a:rPr>
                        <a:t>Upper Case: 17</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7</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0</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7</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12/20</a:t>
                      </a:r>
                      <a:endParaRPr>
                        <a:latin typeface="Playfair Display"/>
                        <a:ea typeface="Playfair Display"/>
                        <a:cs typeface="Playfair Display"/>
                        <a:sym typeface="Playfair Display"/>
                      </a:endParaRPr>
                    </a:p>
                  </a:txBody>
                  <a:tcPr marL="91425" marR="91425" marT="91425" marB="91425"/>
                </a:tc>
              </a:tr>
              <a:tr h="1238850">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End of the Year (averages)</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a:solidFill>
                            <a:schemeClr val="dk1"/>
                          </a:solidFill>
                          <a:latin typeface="Playfair Display"/>
                          <a:ea typeface="Playfair Display"/>
                          <a:cs typeface="Playfair Display"/>
                          <a:sym typeface="Playfair Display"/>
                        </a:rPr>
                        <a:t>Lower Case: 26</a:t>
                      </a:r>
                      <a:endParaRPr>
                        <a:solidFill>
                          <a:schemeClr val="dk1"/>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US">
                          <a:solidFill>
                            <a:schemeClr val="dk1"/>
                          </a:solidFill>
                          <a:latin typeface="Playfair Display"/>
                          <a:ea typeface="Playfair Display"/>
                          <a:cs typeface="Playfair Display"/>
                          <a:sym typeface="Playfair Display"/>
                        </a:rPr>
                        <a:t>Upper Case: 26</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26</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58 (benchmark was 57)</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15</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12</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20</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19/20</a:t>
                      </a:r>
                      <a:endParaRPr>
                        <a:latin typeface="Playfair Display"/>
                        <a:ea typeface="Playfair Display"/>
                        <a:cs typeface="Playfair Display"/>
                        <a:sym typeface="Playfair Display"/>
                      </a:endParaRPr>
                    </a:p>
                  </a:txBody>
                  <a:tcPr marL="91425" marR="91425" marT="91425" marB="91425"/>
                </a:tc>
              </a:tr>
            </a:tbl>
          </a:graphicData>
        </a:graphic>
      </p:graphicFrame>
      <p:pic>
        <p:nvPicPr>
          <p:cNvPr id="193" name="Google Shape;193;p6"/>
          <p:cNvPicPr preferRelativeResize="0"/>
          <p:nvPr/>
        </p:nvPicPr>
        <p:blipFill>
          <a:blip r:embed="rId3">
            <a:alphaModFix/>
          </a:blip>
          <a:stretch>
            <a:fillRect/>
          </a:stretch>
        </p:blipFill>
        <p:spPr>
          <a:xfrm>
            <a:off x="639200" y="612550"/>
            <a:ext cx="2956250" cy="17311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f4f774e08b_0_2"/>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First Grade</a:t>
            </a:r>
            <a:endParaRPr/>
          </a:p>
        </p:txBody>
      </p:sp>
      <p:graphicFrame>
        <p:nvGraphicFramePr>
          <p:cNvPr id="200" name="Google Shape;200;gf4f774e08b_0_2"/>
          <p:cNvGraphicFramePr/>
          <p:nvPr/>
        </p:nvGraphicFramePr>
        <p:xfrm>
          <a:off x="1295325" y="2857500"/>
          <a:ext cx="9657900" cy="2738700"/>
        </p:xfrm>
        <a:graphic>
          <a:graphicData uri="http://schemas.openxmlformats.org/drawingml/2006/table">
            <a:tbl>
              <a:tblPr>
                <a:noFill/>
                <a:tableStyleId>{9361DE13-3DAD-4B3A-AE2F-FE07106C3D53}</a:tableStyleId>
              </a:tblPr>
              <a:tblGrid>
                <a:gridCol w="1379700"/>
                <a:gridCol w="1379700"/>
                <a:gridCol w="1379700"/>
                <a:gridCol w="1379700"/>
                <a:gridCol w="1379700"/>
                <a:gridCol w="1379700"/>
                <a:gridCol w="1379700"/>
              </a:tblGrid>
              <a:tr h="912900">
                <a:tc>
                  <a:txBody>
                    <a:bodyPr/>
                    <a:lstStyle/>
                    <a:p>
                      <a:pPr marL="0" lvl="0" indent="0" algn="ctr" rtl="0">
                        <a:spcBef>
                          <a:spcPts val="0"/>
                        </a:spcBef>
                        <a:spcAft>
                          <a:spcPts val="0"/>
                        </a:spcAft>
                        <a:buNone/>
                      </a:pP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Dorf</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PSI</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Running Records</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ELA Diagnostic</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Reading Diagnostic</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Math Diagnostic</a:t>
                      </a:r>
                      <a:endParaRPr>
                        <a:latin typeface="Playfair Display"/>
                        <a:ea typeface="Playfair Display"/>
                        <a:cs typeface="Playfair Display"/>
                        <a:sym typeface="Playfair Display"/>
                      </a:endParaRPr>
                    </a:p>
                  </a:txBody>
                  <a:tcPr marL="91425" marR="91425" marT="91425" marB="91425"/>
                </a:tc>
              </a:tr>
              <a:tr h="912900">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Beginning of the Year</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14</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2</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800</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826</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728</a:t>
                      </a:r>
                      <a:endParaRPr>
                        <a:latin typeface="Playfair Display"/>
                        <a:ea typeface="Playfair Display"/>
                        <a:cs typeface="Playfair Display"/>
                        <a:sym typeface="Playfair Display"/>
                      </a:endParaRPr>
                    </a:p>
                  </a:txBody>
                  <a:tcPr marL="91425" marR="91425" marT="91425" marB="91425"/>
                </a:tc>
              </a:tr>
              <a:tr h="912900">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End of the Year</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60 Benchmark is 60)</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6 (benchmark is 6)</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18 (benchmark is 18)</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855 (6.875% increase)</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871 </a:t>
                      </a:r>
                      <a:r>
                        <a:rPr lang="en-US">
                          <a:solidFill>
                            <a:schemeClr val="dk1"/>
                          </a:solidFill>
                          <a:latin typeface="Playfair Display"/>
                          <a:ea typeface="Playfair Display"/>
                          <a:cs typeface="Playfair Display"/>
                          <a:sym typeface="Playfair Display"/>
                        </a:rPr>
                        <a:t>(5.44% increase)</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832 </a:t>
                      </a:r>
                      <a:r>
                        <a:rPr lang="en-US">
                          <a:solidFill>
                            <a:schemeClr val="dk1"/>
                          </a:solidFill>
                          <a:latin typeface="Playfair Display"/>
                          <a:ea typeface="Playfair Display"/>
                          <a:cs typeface="Playfair Display"/>
                          <a:sym typeface="Playfair Display"/>
                        </a:rPr>
                        <a:t>(14.28% increase)</a:t>
                      </a:r>
                      <a:endParaRPr>
                        <a:latin typeface="Playfair Display"/>
                        <a:ea typeface="Playfair Display"/>
                        <a:cs typeface="Playfair Display"/>
                        <a:sym typeface="Playfair Display"/>
                      </a:endParaRPr>
                    </a:p>
                  </a:txBody>
                  <a:tcPr marL="91425" marR="91425" marT="91425" marB="91425"/>
                </a:tc>
              </a:tr>
            </a:tbl>
          </a:graphicData>
        </a:graphic>
      </p:graphicFrame>
      <p:pic>
        <p:nvPicPr>
          <p:cNvPr id="201" name="Google Shape;201;gf4f774e08b_0_2"/>
          <p:cNvPicPr preferRelativeResize="0"/>
          <p:nvPr/>
        </p:nvPicPr>
        <p:blipFill>
          <a:blip r:embed="rId3">
            <a:alphaModFix/>
          </a:blip>
          <a:stretch>
            <a:fillRect/>
          </a:stretch>
        </p:blipFill>
        <p:spPr>
          <a:xfrm>
            <a:off x="8193825" y="705775"/>
            <a:ext cx="3125200" cy="1580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a:off x="1295402" y="1059954"/>
            <a:ext cx="9601196" cy="1128769"/>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00000"/>
              </a:lnSpc>
              <a:spcBef>
                <a:spcPts val="0"/>
              </a:spcBef>
              <a:spcAft>
                <a:spcPts val="0"/>
              </a:spcAft>
              <a:buClr>
                <a:srgbClr val="262626"/>
              </a:buClr>
              <a:buSzPct val="100000"/>
              <a:buFont typeface="Garamond"/>
              <a:buNone/>
            </a:pPr>
            <a:endParaRPr/>
          </a:p>
          <a:p>
            <a:pPr marL="0" marR="0" lvl="0" indent="0" algn="ctr" rtl="0">
              <a:lnSpc>
                <a:spcPct val="100000"/>
              </a:lnSpc>
              <a:spcBef>
                <a:spcPts val="0"/>
              </a:spcBef>
              <a:spcAft>
                <a:spcPts val="0"/>
              </a:spcAft>
              <a:buClr>
                <a:srgbClr val="262626"/>
              </a:buClr>
              <a:buSzPct val="200000"/>
              <a:buFont typeface="Garamond"/>
              <a:buNone/>
            </a:pPr>
            <a:r>
              <a:rPr lang="en-US"/>
              <a:t>Second Grade</a:t>
            </a:r>
            <a:r>
              <a:rPr lang="en-US" sz="2200" i="0" u="none" strike="noStrike" cap="none">
                <a:solidFill>
                  <a:schemeClr val="dk1"/>
                </a:solidFill>
                <a:latin typeface="Impact"/>
                <a:ea typeface="Impact"/>
                <a:cs typeface="Impact"/>
                <a:sym typeface="Impact"/>
              </a:rPr>
              <a:t/>
            </a:r>
            <a:br>
              <a:rPr lang="en-US" sz="2200" i="0" u="none" strike="noStrike" cap="none">
                <a:solidFill>
                  <a:schemeClr val="dk1"/>
                </a:solidFill>
                <a:latin typeface="Impact"/>
                <a:ea typeface="Impact"/>
                <a:cs typeface="Impact"/>
                <a:sym typeface="Impact"/>
              </a:rPr>
            </a:br>
            <a:r>
              <a:rPr lang="en-US" sz="2200" i="0" u="none" strike="noStrike" cap="none">
                <a:solidFill>
                  <a:schemeClr val="dk1"/>
                </a:solidFill>
                <a:latin typeface="Impact"/>
                <a:ea typeface="Impact"/>
                <a:cs typeface="Impact"/>
                <a:sym typeface="Impact"/>
              </a:rPr>
              <a:t/>
            </a:r>
            <a:br>
              <a:rPr lang="en-US" sz="2200" i="0" u="none" strike="noStrike" cap="none">
                <a:solidFill>
                  <a:schemeClr val="dk1"/>
                </a:solidFill>
                <a:latin typeface="Impact"/>
                <a:ea typeface="Impact"/>
                <a:cs typeface="Impact"/>
                <a:sym typeface="Impact"/>
              </a:rPr>
            </a:br>
            <a:r>
              <a:rPr lang="en-US" sz="2200" i="0" u="none" strike="noStrike" cap="none">
                <a:solidFill>
                  <a:schemeClr val="dk1"/>
                </a:solidFill>
                <a:latin typeface="Impact"/>
                <a:ea typeface="Impact"/>
                <a:cs typeface="Impact"/>
                <a:sym typeface="Impact"/>
              </a:rPr>
              <a:t/>
            </a:r>
            <a:br>
              <a:rPr lang="en-US" sz="2200" i="0" u="none" strike="noStrike" cap="none">
                <a:solidFill>
                  <a:schemeClr val="dk1"/>
                </a:solidFill>
                <a:latin typeface="Impact"/>
                <a:ea typeface="Impact"/>
                <a:cs typeface="Impact"/>
                <a:sym typeface="Impact"/>
              </a:rPr>
            </a:br>
            <a:endParaRPr sz="2200"/>
          </a:p>
        </p:txBody>
      </p:sp>
      <p:graphicFrame>
        <p:nvGraphicFramePr>
          <p:cNvPr id="208" name="Google Shape;208;p7"/>
          <p:cNvGraphicFramePr/>
          <p:nvPr/>
        </p:nvGraphicFramePr>
        <p:xfrm>
          <a:off x="952500" y="2857500"/>
          <a:ext cx="10139675" cy="2468850"/>
        </p:xfrm>
        <a:graphic>
          <a:graphicData uri="http://schemas.openxmlformats.org/drawingml/2006/table">
            <a:tbl>
              <a:tblPr>
                <a:noFill/>
                <a:tableStyleId>{9361DE13-3DAD-4B3A-AE2F-FE07106C3D53}</a:tableStyleId>
              </a:tblPr>
              <a:tblGrid>
                <a:gridCol w="1448525"/>
                <a:gridCol w="1448525"/>
                <a:gridCol w="1448525"/>
                <a:gridCol w="1448525"/>
                <a:gridCol w="1448525"/>
                <a:gridCol w="1448525"/>
                <a:gridCol w="1448525"/>
              </a:tblGrid>
              <a:tr h="822950">
                <a:tc>
                  <a:txBody>
                    <a:bodyPr/>
                    <a:lstStyle/>
                    <a:p>
                      <a:pPr marL="0" lvl="0" indent="0" algn="ctr" rtl="0">
                        <a:spcBef>
                          <a:spcPts val="0"/>
                        </a:spcBef>
                        <a:spcAft>
                          <a:spcPts val="0"/>
                        </a:spcAft>
                        <a:buNone/>
                      </a:pP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DORF</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PSI</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Running Records</a:t>
                      </a:r>
                      <a:endParaRPr>
                        <a:latin typeface="Playfair Display"/>
                        <a:ea typeface="Playfair Display"/>
                        <a:cs typeface="Playfair Display"/>
                        <a:sym typeface="Playfair Display"/>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ELA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Reading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Math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822950">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Beginning of the Year</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49</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5</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15</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830</a:t>
                      </a:r>
                      <a:endParaRPr>
                        <a:latin typeface="Playfair Display"/>
                        <a:ea typeface="Playfair Display"/>
                        <a:cs typeface="Playfair Display"/>
                        <a:sym typeface="Playfair Display"/>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870</a:t>
                      </a:r>
                      <a:endParaRPr>
                        <a:latin typeface="Playfair Display"/>
                        <a:ea typeface="Playfair Display"/>
                        <a:cs typeface="Playfair Display"/>
                        <a:sym typeface="Playfair Display"/>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794</a:t>
                      </a:r>
                      <a:endParaRPr>
                        <a:latin typeface="Playfair Display"/>
                        <a:ea typeface="Playfair Display"/>
                        <a:cs typeface="Playfair Display"/>
                        <a:sym typeface="Playfair Display"/>
                      </a:endParaRPr>
                    </a:p>
                  </a:txBody>
                  <a:tcPr marL="91425" marR="91425" marT="91425" marB="91425">
                    <a:lnT w="9525" cap="flat" cmpd="sng">
                      <a:solidFill>
                        <a:srgbClr val="9E9E9E"/>
                      </a:solidFill>
                      <a:prstDash val="solid"/>
                      <a:round/>
                      <a:headEnd type="none" w="sm" len="sm"/>
                      <a:tailEnd type="none" w="sm" len="sm"/>
                    </a:lnT>
                  </a:tcPr>
                </a:tc>
              </a:tr>
              <a:tr h="822950">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End of the Year</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99 (Benchmark 100)</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 (Benchmark 9)</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34 (Benchmark 30)</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860 </a:t>
                      </a:r>
                      <a:r>
                        <a:rPr lang="en-US">
                          <a:solidFill>
                            <a:schemeClr val="dk1"/>
                          </a:solidFill>
                          <a:latin typeface="Playfair Display"/>
                          <a:ea typeface="Playfair Display"/>
                          <a:cs typeface="Playfair Display"/>
                          <a:sym typeface="Playfair Display"/>
                        </a:rPr>
                        <a:t>(3.61% increase)</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973 (11.83% increase)</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860 </a:t>
                      </a:r>
                      <a:r>
                        <a:rPr lang="en-US">
                          <a:solidFill>
                            <a:schemeClr val="dk1"/>
                          </a:solidFill>
                          <a:latin typeface="Playfair Display"/>
                          <a:ea typeface="Playfair Display"/>
                          <a:cs typeface="Playfair Display"/>
                          <a:sym typeface="Playfair Display"/>
                        </a:rPr>
                        <a:t>(8.31% increase)</a:t>
                      </a:r>
                      <a:endParaRPr>
                        <a:latin typeface="Playfair Display"/>
                        <a:ea typeface="Playfair Display"/>
                        <a:cs typeface="Playfair Display"/>
                        <a:sym typeface="Playfair Display"/>
                      </a:endParaRPr>
                    </a:p>
                  </a:txBody>
                  <a:tcPr marL="91425" marR="91425" marT="91425" marB="91425"/>
                </a:tc>
              </a:tr>
            </a:tbl>
          </a:graphicData>
        </a:graphic>
      </p:graphicFrame>
      <p:pic>
        <p:nvPicPr>
          <p:cNvPr id="209" name="Google Shape;209;p7"/>
          <p:cNvPicPr preferRelativeResize="0"/>
          <p:nvPr/>
        </p:nvPicPr>
        <p:blipFill>
          <a:blip r:embed="rId3">
            <a:alphaModFix/>
          </a:blip>
          <a:stretch>
            <a:fillRect/>
          </a:stretch>
        </p:blipFill>
        <p:spPr>
          <a:xfrm>
            <a:off x="1464825" y="652500"/>
            <a:ext cx="1997474" cy="16779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8"/>
          <p:cNvSpPr txBox="1"/>
          <p:nvPr/>
        </p:nvSpPr>
        <p:spPr>
          <a:xfrm>
            <a:off x="2143949" y="680950"/>
            <a:ext cx="6941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Garamond"/>
                <a:ea typeface="Garamond"/>
                <a:cs typeface="Garamond"/>
                <a:sym typeface="Garamond"/>
              </a:rPr>
              <a:t>Third Grade </a:t>
            </a:r>
            <a:endParaRPr/>
          </a:p>
        </p:txBody>
      </p:sp>
      <p:graphicFrame>
        <p:nvGraphicFramePr>
          <p:cNvPr id="216" name="Google Shape;216;p8"/>
          <p:cNvGraphicFramePr/>
          <p:nvPr/>
        </p:nvGraphicFramePr>
        <p:xfrm>
          <a:off x="952500" y="2158405"/>
          <a:ext cx="10019800" cy="3091080"/>
        </p:xfrm>
        <a:graphic>
          <a:graphicData uri="http://schemas.openxmlformats.org/drawingml/2006/table">
            <a:tbl>
              <a:tblPr>
                <a:noFill/>
                <a:tableStyleId>{9361DE13-3DAD-4B3A-AE2F-FE07106C3D53}</a:tableStyleId>
              </a:tblPr>
              <a:tblGrid>
                <a:gridCol w="1431400"/>
                <a:gridCol w="1431400"/>
                <a:gridCol w="1431400"/>
                <a:gridCol w="1431400"/>
                <a:gridCol w="1431400"/>
                <a:gridCol w="1431400"/>
                <a:gridCol w="1431400"/>
              </a:tblGrid>
              <a:tr h="1445225">
                <a:tc>
                  <a:txBody>
                    <a:bodyPr/>
                    <a:lstStyle/>
                    <a:p>
                      <a:pPr marL="0" lvl="0" indent="0" algn="ctr" rtl="0">
                        <a:spcBef>
                          <a:spcPts val="0"/>
                        </a:spcBef>
                        <a:spcAft>
                          <a:spcPts val="0"/>
                        </a:spcAft>
                        <a:buNone/>
                      </a:pP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DORF</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DAZE</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Running Records</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ELA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Reading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Exact Path Math Diagnostic</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822925">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Beginning of the Year</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84 (Benchmark 83)</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 </a:t>
                      </a:r>
                      <a:r>
                        <a:rPr lang="en-US">
                          <a:solidFill>
                            <a:schemeClr val="dk1"/>
                          </a:solidFill>
                          <a:latin typeface="Playfair Display"/>
                          <a:ea typeface="Playfair Display"/>
                          <a:cs typeface="Playfair Display"/>
                          <a:sym typeface="Playfair Display"/>
                        </a:rPr>
                        <a:t>(Benchmark 14)</a:t>
                      </a:r>
                      <a:endParaRPr>
                        <a:latin typeface="Playfair Display"/>
                        <a:ea typeface="Playfair Display"/>
                        <a:cs typeface="Playfair Display"/>
                        <a:sym typeface="Playfair Display"/>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37 (Benchmark 30)</a:t>
                      </a:r>
                      <a:endParaRPr>
                        <a:latin typeface="Playfair Display"/>
                        <a:ea typeface="Playfair Display"/>
                        <a:cs typeface="Playfair Display"/>
                        <a:sym typeface="Playfair Display"/>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905</a:t>
                      </a:r>
                      <a:endParaRPr>
                        <a:latin typeface="Playfair Display"/>
                        <a:ea typeface="Playfair Display"/>
                        <a:cs typeface="Playfair Display"/>
                        <a:sym typeface="Playfair Display"/>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962</a:t>
                      </a:r>
                      <a:endParaRPr>
                        <a:latin typeface="Playfair Display"/>
                        <a:ea typeface="Playfair Display"/>
                        <a:cs typeface="Playfair Display"/>
                        <a:sym typeface="Playfair Display"/>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852</a:t>
                      </a:r>
                      <a:endParaRPr>
                        <a:latin typeface="Playfair Display"/>
                        <a:ea typeface="Playfair Display"/>
                        <a:cs typeface="Playfair Display"/>
                        <a:sym typeface="Playfair Display"/>
                      </a:endParaRPr>
                    </a:p>
                  </a:txBody>
                  <a:tcPr marL="91425" marR="91425" marT="91425" marB="91425">
                    <a:lnT w="9525" cap="flat" cmpd="sng">
                      <a:solidFill>
                        <a:srgbClr val="9E9E9E"/>
                      </a:solidFill>
                      <a:prstDash val="solid"/>
                      <a:round/>
                      <a:headEnd type="none" w="sm" len="sm"/>
                      <a:tailEnd type="none" w="sm" len="sm"/>
                    </a:lnT>
                  </a:tcPr>
                </a:tc>
              </a:tr>
              <a:tr h="822925">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End of the Year</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92</a:t>
                      </a:r>
                      <a:endParaRPr>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US">
                          <a:solidFill>
                            <a:schemeClr val="dk1"/>
                          </a:solidFill>
                          <a:latin typeface="Playfair Display"/>
                          <a:ea typeface="Playfair Display"/>
                          <a:cs typeface="Playfair Display"/>
                          <a:sym typeface="Playfair Display"/>
                        </a:rPr>
                        <a:t>(Benchmark 112)</a:t>
                      </a:r>
                      <a:endParaRPr>
                        <a:latin typeface="Playfair Display"/>
                        <a:ea typeface="Playfair Display"/>
                        <a:cs typeface="Playfair Display"/>
                        <a:sym typeface="Playfair Display"/>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14 </a:t>
                      </a:r>
                      <a:r>
                        <a:rPr lang="en-US">
                          <a:solidFill>
                            <a:schemeClr val="dk1"/>
                          </a:solidFill>
                          <a:latin typeface="Playfair Display"/>
                          <a:ea typeface="Playfair Display"/>
                          <a:cs typeface="Playfair Display"/>
                          <a:sym typeface="Playfair Display"/>
                        </a:rPr>
                        <a:t>(Benchmark 26)</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41 (Benchmark 40)</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979 </a:t>
                      </a:r>
                      <a:r>
                        <a:rPr lang="en-US">
                          <a:solidFill>
                            <a:schemeClr val="dk1"/>
                          </a:solidFill>
                          <a:latin typeface="Playfair Display"/>
                          <a:ea typeface="Playfair Display"/>
                          <a:cs typeface="Playfair Display"/>
                          <a:sym typeface="Playfair Display"/>
                        </a:rPr>
                        <a:t>(8.17% increase)</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1022 </a:t>
                      </a:r>
                      <a:r>
                        <a:rPr lang="en-US">
                          <a:solidFill>
                            <a:schemeClr val="dk1"/>
                          </a:solidFill>
                          <a:latin typeface="Playfair Display"/>
                          <a:ea typeface="Playfair Display"/>
                          <a:cs typeface="Playfair Display"/>
                          <a:sym typeface="Playfair Display"/>
                        </a:rPr>
                        <a:t>(6.23% increase)</a:t>
                      </a:r>
                      <a:endParaRPr>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en-US">
                          <a:latin typeface="Playfair Display"/>
                          <a:ea typeface="Playfair Display"/>
                          <a:cs typeface="Playfair Display"/>
                          <a:sym typeface="Playfair Display"/>
                        </a:rPr>
                        <a:t>945 </a:t>
                      </a:r>
                      <a:r>
                        <a:rPr lang="en-US">
                          <a:solidFill>
                            <a:schemeClr val="dk1"/>
                          </a:solidFill>
                          <a:latin typeface="Playfair Display"/>
                          <a:ea typeface="Playfair Display"/>
                          <a:cs typeface="Playfair Display"/>
                          <a:sym typeface="Playfair Display"/>
                        </a:rPr>
                        <a:t>(10.91% increase)</a:t>
                      </a:r>
                      <a:endParaRPr>
                        <a:latin typeface="Playfair Display"/>
                        <a:ea typeface="Playfair Display"/>
                        <a:cs typeface="Playfair Display"/>
                        <a:sym typeface="Playfair Display"/>
                      </a:endParaRPr>
                    </a:p>
                  </a:txBody>
                  <a:tcPr marL="91425" marR="91425" marT="91425" marB="91425"/>
                </a:tc>
              </a:tr>
            </a:tbl>
          </a:graphicData>
        </a:graphic>
      </p:graphicFrame>
      <p:pic>
        <p:nvPicPr>
          <p:cNvPr id="217" name="Google Shape;217;p8"/>
          <p:cNvPicPr preferRelativeResize="0"/>
          <p:nvPr/>
        </p:nvPicPr>
        <p:blipFill>
          <a:blip r:embed="rId3">
            <a:alphaModFix/>
          </a:blip>
          <a:stretch>
            <a:fillRect/>
          </a:stretch>
        </p:blipFill>
        <p:spPr>
          <a:xfrm>
            <a:off x="8442675" y="625875"/>
            <a:ext cx="2529625" cy="1532525"/>
          </a:xfrm>
          <a:prstGeom prst="rect">
            <a:avLst/>
          </a:prstGeom>
          <a:noFill/>
          <a:ln>
            <a:noFill/>
          </a:ln>
        </p:spPr>
      </p:pic>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2084</Words>
  <Application>Microsoft Office PowerPoint</Application>
  <PresentationFormat>Custom</PresentationFormat>
  <Paragraphs>252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Playfair Display</vt:lpstr>
      <vt:lpstr>Garamond</vt:lpstr>
      <vt:lpstr>Impact</vt:lpstr>
      <vt:lpstr>Calibri</vt:lpstr>
      <vt:lpstr>Organic</vt:lpstr>
      <vt:lpstr>Evaluation of Palm Bay Academy’s Title I Program for FY21</vt:lpstr>
      <vt:lpstr>What is Title I?</vt:lpstr>
      <vt:lpstr>What is the school’s allocation based on?  (How much Title I money do we get and what can we spend it on?)</vt:lpstr>
      <vt:lpstr>What is the Title I Framework and Evaluation document?</vt:lpstr>
      <vt:lpstr>Section 1 – Instructional Support (Lists the extra people that were hired with Title I funds to support students related to the weak areas that were identified in the school’s improvement plan.)</vt:lpstr>
      <vt:lpstr>Results - Kindergarten</vt:lpstr>
      <vt:lpstr>First Grade</vt:lpstr>
      <vt:lpstr> Second Grade   </vt:lpstr>
      <vt:lpstr>PowerPoint Presentation</vt:lpstr>
      <vt:lpstr>PowerPoint Presentation</vt:lpstr>
      <vt:lpstr>PowerPoint Presentation</vt:lpstr>
      <vt:lpstr>Supplemental Resources  (These are extra items purchased to help students and teachers be more successful in the areas the school identified as weak.  This is in addition to materials provided by the district to all schools.)</vt:lpstr>
      <vt:lpstr>Professional Development (These dollars are spent to improve teaching skills at the school which in turn should increase student success.)</vt:lpstr>
      <vt:lpstr>How does the school decide what to purchase with parent and family engagement funds?</vt:lpstr>
      <vt:lpstr>Parent Survey Data</vt:lpstr>
      <vt:lpstr>Parent Survey Data Q6: Do you feel welcome at your child's school?</vt:lpstr>
      <vt:lpstr>Parent and Family Engagement  </vt:lpstr>
      <vt:lpstr>Parent and Family Engagement </vt:lpstr>
      <vt:lpstr>Parent and Family Engagement </vt:lpstr>
      <vt:lpstr>Summer Academic Intervention Plans (We also saved some of our Title I funds to support struggling students in  June 2021) </vt:lpstr>
      <vt:lpstr>Other Possible Data Sources</vt:lpstr>
      <vt:lpstr>As a Valued Member (Stakeholder) of this school - We Need You…</vt:lpstr>
      <vt:lpstr>How can I be more involved in decision-making at the school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Palm Bay Academy’s Title I Program for FY21</dc:title>
  <dc:creator>Hall.Joann@Office of Title I</dc:creator>
  <cp:lastModifiedBy>Donna Moore</cp:lastModifiedBy>
  <cp:revision>1</cp:revision>
  <dcterms:created xsi:type="dcterms:W3CDTF">2021-01-28T14:18:17Z</dcterms:created>
  <dcterms:modified xsi:type="dcterms:W3CDTF">2021-10-04T14:55:11Z</dcterms:modified>
</cp:coreProperties>
</file>